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5.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9.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0.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21.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3.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0" r:id="rId2"/>
    <p:sldMasterId id="2147483734" r:id="rId3"/>
    <p:sldMasterId id="2147483798" r:id="rId4"/>
    <p:sldMasterId id="2147483829" r:id="rId5"/>
    <p:sldMasterId id="2147483841" r:id="rId6"/>
    <p:sldMasterId id="2147483879" r:id="rId7"/>
    <p:sldMasterId id="2147483929" r:id="rId8"/>
    <p:sldMasterId id="2147483941" r:id="rId9"/>
    <p:sldMasterId id="2147484013" r:id="rId10"/>
    <p:sldMasterId id="2147484136" r:id="rId11"/>
    <p:sldMasterId id="2147484196" r:id="rId12"/>
    <p:sldMasterId id="2147484209" r:id="rId13"/>
    <p:sldMasterId id="2147484246" r:id="rId14"/>
    <p:sldMasterId id="2147484258" r:id="rId15"/>
    <p:sldMasterId id="2147484270" r:id="rId16"/>
    <p:sldMasterId id="2147484298" r:id="rId17"/>
    <p:sldMasterId id="2147484340" r:id="rId18"/>
    <p:sldMasterId id="2147484352" r:id="rId19"/>
    <p:sldMasterId id="2147484364" r:id="rId20"/>
    <p:sldMasterId id="2147484481" r:id="rId21"/>
    <p:sldMasterId id="2147484493" r:id="rId22"/>
    <p:sldMasterId id="2147484505" r:id="rId23"/>
    <p:sldMasterId id="2147484517" r:id="rId24"/>
  </p:sldMasterIdLst>
  <p:notesMasterIdLst>
    <p:notesMasterId r:id="rId97"/>
  </p:notesMasterIdLst>
  <p:sldIdLst>
    <p:sldId id="361" r:id="rId25"/>
    <p:sldId id="751" r:id="rId26"/>
    <p:sldId id="752" r:id="rId27"/>
    <p:sldId id="753" r:id="rId28"/>
    <p:sldId id="754" r:id="rId29"/>
    <p:sldId id="755" r:id="rId30"/>
    <p:sldId id="756" r:id="rId31"/>
    <p:sldId id="758" r:id="rId32"/>
    <p:sldId id="526" r:id="rId33"/>
    <p:sldId id="527" r:id="rId34"/>
    <p:sldId id="676" r:id="rId35"/>
    <p:sldId id="677" r:id="rId36"/>
    <p:sldId id="678" r:id="rId37"/>
    <p:sldId id="616" r:id="rId38"/>
    <p:sldId id="531" r:id="rId39"/>
    <p:sldId id="532" r:id="rId40"/>
    <p:sldId id="656" r:id="rId41"/>
    <p:sldId id="657" r:id="rId42"/>
    <p:sldId id="658" r:id="rId43"/>
    <p:sldId id="659" r:id="rId44"/>
    <p:sldId id="541" r:id="rId45"/>
    <p:sldId id="543" r:id="rId46"/>
    <p:sldId id="617" r:id="rId47"/>
    <p:sldId id="618" r:id="rId48"/>
    <p:sldId id="619" r:id="rId49"/>
    <p:sldId id="546" r:id="rId50"/>
    <p:sldId id="359" r:id="rId51"/>
    <p:sldId id="360" r:id="rId52"/>
    <p:sldId id="291" r:id="rId53"/>
    <p:sldId id="503" r:id="rId54"/>
    <p:sldId id="637" r:id="rId55"/>
    <p:sldId id="638" r:id="rId56"/>
    <p:sldId id="639" r:id="rId57"/>
    <p:sldId id="362" r:id="rId58"/>
    <p:sldId id="322" r:id="rId59"/>
    <p:sldId id="323" r:id="rId60"/>
    <p:sldId id="655" r:id="rId61"/>
    <p:sldId id="325" r:id="rId62"/>
    <p:sldId id="326" r:id="rId63"/>
    <p:sldId id="573" r:id="rId64"/>
    <p:sldId id="328" r:id="rId65"/>
    <p:sldId id="329" r:id="rId66"/>
    <p:sldId id="660" r:id="rId67"/>
    <p:sldId id="777" r:id="rId68"/>
    <p:sldId id="779" r:id="rId69"/>
    <p:sldId id="780" r:id="rId70"/>
    <p:sldId id="781" r:id="rId71"/>
    <p:sldId id="782" r:id="rId72"/>
    <p:sldId id="783" r:id="rId73"/>
    <p:sldId id="784" r:id="rId74"/>
    <p:sldId id="785" r:id="rId75"/>
    <p:sldId id="786" r:id="rId76"/>
    <p:sldId id="787" r:id="rId77"/>
    <p:sldId id="788" r:id="rId78"/>
    <p:sldId id="789" r:id="rId79"/>
    <p:sldId id="790" r:id="rId80"/>
    <p:sldId id="791" r:id="rId81"/>
    <p:sldId id="589" r:id="rId82"/>
    <p:sldId id="797" r:id="rId83"/>
    <p:sldId id="798" r:id="rId84"/>
    <p:sldId id="396" r:id="rId85"/>
    <p:sldId id="349" r:id="rId86"/>
    <p:sldId id="276" r:id="rId87"/>
    <p:sldId id="278" r:id="rId88"/>
    <p:sldId id="279" r:id="rId89"/>
    <p:sldId id="280" r:id="rId90"/>
    <p:sldId id="281" r:id="rId91"/>
    <p:sldId id="282" r:id="rId92"/>
    <p:sldId id="774" r:id="rId93"/>
    <p:sldId id="775" r:id="rId94"/>
    <p:sldId id="776" r:id="rId95"/>
    <p:sldId id="665" r:id="rId9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slide" Target="slides/slide39.xml"/><Relationship Id="rId68" Type="http://schemas.openxmlformats.org/officeDocument/2006/relationships/slide" Target="slides/slide44.xml"/><Relationship Id="rId76" Type="http://schemas.openxmlformats.org/officeDocument/2006/relationships/slide" Target="slides/slide52.xml"/><Relationship Id="rId84" Type="http://schemas.openxmlformats.org/officeDocument/2006/relationships/slide" Target="slides/slide60.xml"/><Relationship Id="rId89" Type="http://schemas.openxmlformats.org/officeDocument/2006/relationships/slide" Target="slides/slide65.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slide" Target="slides/slide42.xml"/><Relationship Id="rId74" Type="http://schemas.openxmlformats.org/officeDocument/2006/relationships/slide" Target="slides/slide50.xml"/><Relationship Id="rId79" Type="http://schemas.openxmlformats.org/officeDocument/2006/relationships/slide" Target="slides/slide55.xml"/><Relationship Id="rId87" Type="http://schemas.openxmlformats.org/officeDocument/2006/relationships/slide" Target="slides/slide63.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slide" Target="slides/slide58.xml"/><Relationship Id="rId90" Type="http://schemas.openxmlformats.org/officeDocument/2006/relationships/slide" Target="slides/slide66.xml"/><Relationship Id="rId95" Type="http://schemas.openxmlformats.org/officeDocument/2006/relationships/slide" Target="slides/slide7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100"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slide" Target="slides/slide56.xml"/><Relationship Id="rId85" Type="http://schemas.openxmlformats.org/officeDocument/2006/relationships/slide" Target="slides/slide61.xml"/><Relationship Id="rId93" Type="http://schemas.openxmlformats.org/officeDocument/2006/relationships/slide" Target="slides/slide69.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a:solidFill>
          <a:schemeClr val="accent4">
            <a:lumMod val="40000"/>
            <a:lumOff val="60000"/>
            <a:alpha val="90000"/>
          </a:schemeClr>
        </a:solidFill>
      </dgm:spPr>
      <dgm:t>
        <a:bodyPr/>
        <a:lstStyle/>
        <a:p>
          <a:r>
            <a:rPr lang="en-US" sz="2000" b="1" dirty="0" smtClean="0"/>
            <a:t>Opinions/Arguments,</a:t>
          </a:r>
        </a:p>
        <a:p>
          <a:r>
            <a:rPr lang="en-US" sz="2000" b="1" dirty="0" smtClean="0"/>
            <a:t> </a:t>
          </a:r>
          <a:r>
            <a:rPr lang="en-US" sz="2000" b="1" dirty="0" err="1" smtClean="0"/>
            <a:t>Intertextual</a:t>
          </a:r>
          <a:r>
            <a:rPr lang="en-US" sz="2000" b="1" dirty="0" smtClean="0"/>
            <a:t> Connections</a:t>
          </a:r>
          <a:endParaRPr lang="en-US" sz="2000" b="1" dirty="0"/>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custT="1"/>
      <dgm:spPr>
        <a:solidFill>
          <a:schemeClr val="accent4">
            <a:lumMod val="40000"/>
            <a:lumOff val="60000"/>
            <a:alpha val="90000"/>
          </a:schemeClr>
        </a:solidFill>
      </dgm:spPr>
      <dgm:t>
        <a:bodyPr/>
        <a:lstStyle/>
        <a:p>
          <a:r>
            <a:rPr lang="en-US" sz="2200" b="1" dirty="0" smtClean="0"/>
            <a:t>Inferences</a:t>
          </a:r>
          <a:endParaRPr lang="en-US" sz="2200" b="1" dirty="0"/>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a:solidFill>
          <a:schemeClr val="accent2">
            <a:lumMod val="40000"/>
            <a:lumOff val="60000"/>
            <a:alpha val="90000"/>
          </a:schemeClr>
        </a:solidFill>
      </dgm:spPr>
      <dgm:t>
        <a:bodyPr/>
        <a:lstStyle/>
        <a:p>
          <a:r>
            <a:rPr lang="en-US" b="1" dirty="0" smtClean="0"/>
            <a:t>Author’s Craft and Purpose</a:t>
          </a:r>
          <a:endParaRPr lang="en-US" b="1" dirty="0"/>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B13DBECD-B83A-3B45-9C98-9AA575F7C240}">
      <dgm:prSet custT="1"/>
      <dgm:spPr>
        <a:solidFill>
          <a:schemeClr val="accent6">
            <a:lumMod val="20000"/>
            <a:lumOff val="80000"/>
            <a:alpha val="90000"/>
          </a:schemeClr>
        </a:solidFill>
      </dgm:spPr>
      <dgm:t>
        <a:bodyPr/>
        <a:lstStyle/>
        <a:p>
          <a:r>
            <a:rPr lang="en-US" sz="2200" b="1" cap="none" spc="0" dirty="0" smtClean="0">
              <a:ln w="1905"/>
              <a:solidFill>
                <a:schemeClr val="tx1"/>
              </a:solidFill>
              <a:effectLst>
                <a:innerShdw blurRad="69850" dist="43180" dir="5400000">
                  <a:srgbClr val="000000">
                    <a:alpha val="65000"/>
                  </a:srgbClr>
                </a:innerShdw>
              </a:effectLst>
            </a:rPr>
            <a:t>Key Details</a:t>
          </a:r>
          <a:endParaRPr lang="en-US" sz="2200" b="1" cap="none" spc="0" dirty="0">
            <a:ln w="1905"/>
            <a:solidFill>
              <a:schemeClr val="tx1"/>
            </a:solidFill>
            <a:effectLst>
              <a:innerShdw blurRad="69850" dist="43180" dir="5400000">
                <a:srgbClr val="000000">
                  <a:alpha val="65000"/>
                </a:srgbClr>
              </a:innerShdw>
            </a:effectLst>
          </a:endParaRP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custT="1"/>
      <dgm:spPr>
        <a:solidFill>
          <a:schemeClr val="accent6">
            <a:lumMod val="20000"/>
            <a:lumOff val="80000"/>
            <a:alpha val="90000"/>
          </a:schemeClr>
        </a:solidFill>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2000" b="1" cap="none" spc="0" dirty="0" smtClean="0">
              <a:ln w="1905"/>
              <a:solidFill>
                <a:srgbClr val="000000"/>
              </a:solidFill>
              <a:effectLst>
                <a:innerShdw blurRad="69850" dist="43180" dir="5400000">
                  <a:srgbClr val="000000">
                    <a:alpha val="65000"/>
                  </a:srgbClr>
                </a:innerShdw>
              </a:effectLst>
            </a:rPr>
            <a:t>General Understandings</a:t>
          </a:r>
          <a:endParaRPr lang="en-US" sz="2000" b="1" cap="none" spc="0" dirty="0">
            <a:ln w="1905"/>
            <a:solidFill>
              <a:srgbClr val="000000"/>
            </a:solidFill>
            <a:effectLst>
              <a:innerShdw blurRad="69850" dist="43180" dir="5400000">
                <a:srgbClr val="000000">
                  <a:alpha val="65000"/>
                </a:srgbClr>
              </a:innerShdw>
            </a:effectLst>
          </a:endParaRP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759DBB84-B0DB-F043-84E9-BAB973251979}">
      <dgm:prSet custT="1"/>
      <dgm:spPr>
        <a:solidFill>
          <a:schemeClr val="accent2">
            <a:lumMod val="40000"/>
            <a:lumOff val="60000"/>
            <a:alpha val="90000"/>
          </a:schemeClr>
        </a:solidFill>
      </dgm:spPr>
      <dgm:t>
        <a:bodyPr/>
        <a:lstStyle/>
        <a:p>
          <a:r>
            <a:rPr lang="en-US" sz="2200" b="1" dirty="0" smtClean="0"/>
            <a:t>Vocab &amp; Text Structure</a:t>
          </a:r>
          <a:endParaRPr lang="en-US" sz="2200" b="1" dirty="0"/>
        </a:p>
      </dgm:t>
    </dgm:pt>
    <dgm:pt modelId="{DC6FD921-8F8C-F14E-9E88-B1649A9B3D84}" type="parTrans" cxnId="{063EA909-4845-A14E-9ED4-52B80291A8D6}">
      <dgm:prSet/>
      <dgm:spPr/>
      <dgm:t>
        <a:bodyPr/>
        <a:lstStyle/>
        <a:p>
          <a:endParaRPr lang="en-US"/>
        </a:p>
      </dgm:t>
    </dgm:pt>
    <dgm:pt modelId="{1416D7EF-8C6D-C54C-A777-4CE1FD25BBAB}" type="sibTrans" cxnId="{063EA909-4845-A14E-9ED4-52B80291A8D6}">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t>
        <a:bodyPr/>
        <a:lstStyle/>
        <a:p>
          <a:endParaRPr lang="en-US"/>
        </a:p>
      </dgm:t>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t>
        <a:bodyPr/>
        <a:lstStyle/>
        <a:p>
          <a:endParaRPr lang="en-US"/>
        </a:p>
      </dgm:t>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t>
        <a:bodyPr/>
        <a:lstStyle/>
        <a:p>
          <a:endParaRPr lang="en-US"/>
        </a:p>
      </dgm:t>
    </dgm:pt>
    <dgm:pt modelId="{28471C83-1A82-5D4A-9565-8F1B8DAD69CC}" type="pres">
      <dgm:prSet presAssocID="{1DB75B60-E6FF-F443-9EF8-CE35C693AF6B}" presName="aSpace" presStyleCnt="0"/>
      <dgm:spPr/>
    </dgm:pt>
    <dgm:pt modelId="{37174BD3-A389-C347-8926-861C96041F9D}" type="pres">
      <dgm:prSet presAssocID="{759DBB84-B0DB-F043-84E9-BAB973251979}" presName="aNode" presStyleLbl="fgAcc1" presStyleIdx="3" presStyleCnt="6" custLinFactY="39660" custLinFactNeighborX="-35079" custLinFactNeighborY="100000">
        <dgm:presLayoutVars>
          <dgm:bulletEnabled val="1"/>
        </dgm:presLayoutVars>
      </dgm:prSet>
      <dgm:spPr/>
      <dgm:t>
        <a:bodyPr/>
        <a:lstStyle/>
        <a:p>
          <a:endParaRPr lang="en-US"/>
        </a:p>
      </dgm:t>
    </dgm:pt>
    <dgm:pt modelId="{E2635C50-016B-8346-A4FE-872774A3646E}" type="pres">
      <dgm:prSet presAssocID="{759DBB84-B0DB-F043-84E9-BAB973251979}"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t>
        <a:bodyPr/>
        <a:lstStyle/>
        <a:p>
          <a:endParaRPr lang="en-US"/>
        </a:p>
      </dgm:t>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t>
        <a:bodyPr/>
        <a:lstStyle/>
        <a:p>
          <a:endParaRPr lang="en-US"/>
        </a:p>
      </dgm:t>
    </dgm:pt>
    <dgm:pt modelId="{0D9D5C4E-8D89-284D-BFBD-47E21692A6C3}" type="pres">
      <dgm:prSet presAssocID="{0CFCF5B2-7F49-074A-A7B9-C19C233D5593}" presName="aSpace" presStyleCnt="0"/>
      <dgm:spPr/>
    </dgm:pt>
  </dgm:ptLst>
  <dgm:cxnLst>
    <dgm:cxn modelId="{BDB6F979-A8CF-0746-A701-1C6F3F42C72D}" srcId="{024A373D-023B-C748-861A-5A0718DA7175}" destId="{0D165663-183F-7E4E-AF6D-FC34E38BEF4A}" srcOrd="1" destOrd="0" parTransId="{8C1B99AB-79E8-8042-B821-AE47F1F1842B}" sibTransId="{E4C7C5E5-6D4B-0144-B2E4-6A3CC96CA4D4}"/>
    <dgm:cxn modelId="{063EA909-4845-A14E-9ED4-52B80291A8D6}" srcId="{024A373D-023B-C748-861A-5A0718DA7175}" destId="{759DBB84-B0DB-F043-84E9-BAB973251979}" srcOrd="3" destOrd="0" parTransId="{DC6FD921-8F8C-F14E-9E88-B1649A9B3D84}" sibTransId="{1416D7EF-8C6D-C54C-A777-4CE1FD25BBAB}"/>
    <dgm:cxn modelId="{381FF0CC-8380-7344-80F9-2F8654799D5D}" srcId="{024A373D-023B-C748-861A-5A0718DA7175}" destId="{1DB75B60-E6FF-F443-9EF8-CE35C693AF6B}" srcOrd="2" destOrd="0" parTransId="{BBBEE8EA-5F39-2D4A-8C35-F3954BE79062}" sibTransId="{53EDF392-F826-C14D-95D3-FB3551EBF1E0}"/>
    <dgm:cxn modelId="{EC59F057-0244-7B40-BEFD-5D5A111145E3}" type="presOf" srcId="{C71FD838-BC21-C84F-ABB8-12AE4E3A6DA0}" destId="{8B71AC00-B6FC-1D4D-9D98-F5204AF18890}"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8263C393-FC91-AC49-B733-D428BBB1C7DB}" type="presOf" srcId="{B13DBECD-B83A-3B45-9C98-9AA575F7C240}" destId="{A378ED57-D1B6-DC40-800B-F48E0FAE9B34}"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0CCA3895-2BCC-5A43-B6EA-70F23EC6CFCC}" type="presOf" srcId="{759DBB84-B0DB-F043-84E9-BAB973251979}" destId="{37174BD3-A389-C347-8926-861C96041F9D}" srcOrd="0" destOrd="0" presId="urn:microsoft.com/office/officeart/2005/8/layout/pyramid2"/>
    <dgm:cxn modelId="{8E2F8900-2AE5-A549-AD1D-7BB80D6A7DE6}" srcId="{024A373D-023B-C748-861A-5A0718DA7175}" destId="{C71FD838-BC21-C84F-ABB8-12AE4E3A6DA0}" srcOrd="0" destOrd="0" parTransId="{58B10A5A-8B75-3D40-8675-B54C2CAB91F8}" sibTransId="{5B0D3FA5-B278-FC49-80DA-25E676A3AEF5}"/>
    <dgm:cxn modelId="{313D1357-70B8-D949-AE9C-93BB43C6E676}" type="presOf" srcId="{024A373D-023B-C748-861A-5A0718DA7175}" destId="{3E424F75-8C38-1448-BD00-1DEFFB6F2558}" srcOrd="0" destOrd="0" presId="urn:microsoft.com/office/officeart/2005/8/layout/pyramid2"/>
    <dgm:cxn modelId="{DC77FBBC-4876-1D4F-A871-72B556F08859}" type="presOf" srcId="{0D165663-183F-7E4E-AF6D-FC34E38BEF4A}" destId="{15BE54F6-B140-184E-8234-33BEAACB49A5}" srcOrd="0" destOrd="0" presId="urn:microsoft.com/office/officeart/2005/8/layout/pyramid2"/>
    <dgm:cxn modelId="{DD19FA0C-A062-704A-9190-AB4201AFD7E6}" type="presOf" srcId="{0CFCF5B2-7F49-074A-A7B9-C19C233D5593}" destId="{20ED39E7-6F07-7D4C-AF11-3983FAD7FBB0}" srcOrd="0" destOrd="0" presId="urn:microsoft.com/office/officeart/2005/8/layout/pyramid2"/>
    <dgm:cxn modelId="{735C6AF3-644F-3D41-A876-1466C211E91D}" type="presOf" srcId="{1DB75B60-E6FF-F443-9EF8-CE35C693AF6B}" destId="{42C19DFF-2D9A-5643-AE58-D80A9A14D2EC}" srcOrd="0" destOrd="0" presId="urn:microsoft.com/office/officeart/2005/8/layout/pyramid2"/>
    <dgm:cxn modelId="{7D1FBDAD-9FDD-7F40-BB2C-3F624727BEC2}" type="presParOf" srcId="{3E424F75-8C38-1448-BD00-1DEFFB6F2558}" destId="{1495163C-DFF8-3C49-A33A-D8EAE30AA542}" srcOrd="0" destOrd="0" presId="urn:microsoft.com/office/officeart/2005/8/layout/pyramid2"/>
    <dgm:cxn modelId="{7FC326B2-92D6-5E48-8ABC-18E953CD4D31}" type="presParOf" srcId="{3E424F75-8C38-1448-BD00-1DEFFB6F2558}" destId="{A3662652-3A20-4844-B402-271765084CA0}" srcOrd="1" destOrd="0" presId="urn:microsoft.com/office/officeart/2005/8/layout/pyramid2"/>
    <dgm:cxn modelId="{196906AD-A11D-4548-AB38-CD133F5643E0}" type="presParOf" srcId="{A3662652-3A20-4844-B402-271765084CA0}" destId="{8B71AC00-B6FC-1D4D-9D98-F5204AF18890}" srcOrd="0" destOrd="0" presId="urn:microsoft.com/office/officeart/2005/8/layout/pyramid2"/>
    <dgm:cxn modelId="{1DFBF74E-287E-284C-906F-58D4C7ACE822}" type="presParOf" srcId="{A3662652-3A20-4844-B402-271765084CA0}" destId="{7C401003-738D-7940-9CB7-7BF6D37C0299}" srcOrd="1" destOrd="0" presId="urn:microsoft.com/office/officeart/2005/8/layout/pyramid2"/>
    <dgm:cxn modelId="{1C450B77-271F-8D4C-B0F4-C216A2A77971}" type="presParOf" srcId="{A3662652-3A20-4844-B402-271765084CA0}" destId="{15BE54F6-B140-184E-8234-33BEAACB49A5}" srcOrd="2" destOrd="0" presId="urn:microsoft.com/office/officeart/2005/8/layout/pyramid2"/>
    <dgm:cxn modelId="{4DECCE14-28FE-D44C-9DD3-538A3339549B}" type="presParOf" srcId="{A3662652-3A20-4844-B402-271765084CA0}" destId="{543B393B-2D92-AC40-BC05-00C1EA03CA6D}" srcOrd="3" destOrd="0" presId="urn:microsoft.com/office/officeart/2005/8/layout/pyramid2"/>
    <dgm:cxn modelId="{D508B9A6-2D31-274F-A944-550638408E19}" type="presParOf" srcId="{A3662652-3A20-4844-B402-271765084CA0}" destId="{42C19DFF-2D9A-5643-AE58-D80A9A14D2EC}" srcOrd="4" destOrd="0" presId="urn:microsoft.com/office/officeart/2005/8/layout/pyramid2"/>
    <dgm:cxn modelId="{A1442650-EA6A-994C-AA03-7C0A50329C07}" type="presParOf" srcId="{A3662652-3A20-4844-B402-271765084CA0}" destId="{28471C83-1A82-5D4A-9565-8F1B8DAD69CC}" srcOrd="5" destOrd="0" presId="urn:microsoft.com/office/officeart/2005/8/layout/pyramid2"/>
    <dgm:cxn modelId="{359F8FA3-7B06-154C-B5BC-F55CCEE76C4F}" type="presParOf" srcId="{A3662652-3A20-4844-B402-271765084CA0}" destId="{37174BD3-A389-C347-8926-861C96041F9D}" srcOrd="6" destOrd="0" presId="urn:microsoft.com/office/officeart/2005/8/layout/pyramid2"/>
    <dgm:cxn modelId="{CB2D111A-F320-E14D-90AE-609F12770F24}" type="presParOf" srcId="{A3662652-3A20-4844-B402-271765084CA0}" destId="{E2635C50-016B-8346-A4FE-872774A3646E}" srcOrd="7" destOrd="0" presId="urn:microsoft.com/office/officeart/2005/8/layout/pyramid2"/>
    <dgm:cxn modelId="{A9723D7B-506A-1E46-ACCF-844860F8842E}" type="presParOf" srcId="{A3662652-3A20-4844-B402-271765084CA0}" destId="{A378ED57-D1B6-DC40-800B-F48E0FAE9B34}" srcOrd="8" destOrd="0" presId="urn:microsoft.com/office/officeart/2005/8/layout/pyramid2"/>
    <dgm:cxn modelId="{62F3622F-CC80-0D47-990C-43815FA7101C}" type="presParOf" srcId="{A3662652-3A20-4844-B402-271765084CA0}" destId="{A915E300-F0AC-6A4A-BBE1-BAE7ACF59C62}" srcOrd="9" destOrd="0" presId="urn:microsoft.com/office/officeart/2005/8/layout/pyramid2"/>
    <dgm:cxn modelId="{875D67F6-810D-CD4A-A035-84DC018272EF}" type="presParOf" srcId="{A3662652-3A20-4844-B402-271765084CA0}" destId="{20ED39E7-6F07-7D4C-AF11-3983FAD7FBB0}" srcOrd="10" destOrd="0" presId="urn:microsoft.com/office/officeart/2005/8/layout/pyramid2"/>
    <dgm:cxn modelId="{28673203-ED54-064F-BCE4-6ECE9102DA85}"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357F56-35F1-734B-BD0F-CFF5ECD08C11}" type="datetimeFigureOut">
              <a:rPr lang="en-US" smtClean="0"/>
              <a:t>3/29/2017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141314-49FF-D747-9D6C-A6981C25F8B7}" type="slidenum">
              <a:rPr lang="en-US" smtClean="0"/>
              <a:t>‹#›</a:t>
            </a:fld>
            <a:endParaRPr lang="en-US"/>
          </a:p>
        </p:txBody>
      </p:sp>
    </p:spTree>
    <p:extLst>
      <p:ext uri="{BB962C8B-B14F-4D97-AF65-F5344CB8AC3E}">
        <p14:creationId xmlns:p14="http://schemas.microsoft.com/office/powerpoint/2010/main" val="22815317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0163"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323441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8BA7F-A4C9-9341-AD0E-2A6FA9921358}" type="slidenum">
              <a:rPr lang="en-US">
                <a:solidFill>
                  <a:prstClr val="black"/>
                </a:solidFill>
                <a:latin typeface="Calibri"/>
              </a:rPr>
              <a:pPr/>
              <a:t>33</a:t>
            </a:fld>
            <a:endParaRPr lang="en-US">
              <a:solidFill>
                <a:prstClr val="black"/>
              </a:solidFill>
              <a:latin typeface="Calibri"/>
            </a:endParaRPr>
          </a:p>
        </p:txBody>
      </p:sp>
      <p:sp>
        <p:nvSpPr>
          <p:cNvPr id="143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43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405400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35</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33686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36</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129970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38</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519771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42</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050865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This morning we experienced a close reading with an</a:t>
            </a:r>
            <a:r>
              <a:rPr lang="en-US" baseline="0" dirty="0" smtClean="0"/>
              <a:t> informational text, specifically a speech.  Now we’ll turn our attention to a literary text: a poem by Langston Hughes. </a:t>
            </a:r>
          </a:p>
          <a:p>
            <a:pPr>
              <a:buNone/>
            </a:pPr>
            <a:r>
              <a:rPr lang="en-US" b="1" baseline="0" dirty="0" smtClean="0"/>
              <a:t>Facilitator: Background Knowledge (do not share with participants). </a:t>
            </a:r>
            <a:r>
              <a:rPr lang="en-US" b="0" baseline="0" dirty="0" smtClean="0"/>
              <a:t>Langston Hughes wrote this poem at the age of 17, during a long train ride to visit his father in Mexico. He had just graduated from high school, and was inspired as he crossed the Mississippi River in the late afternoon. The setting sun was turning the muddy brown water into a golden hue, and he wrote the phrase “the Negro speaks of rivers.”  Within an hour, he had completed his poem.  When the poem was first published several years later, he dedicated it to W.E.B. </a:t>
            </a:r>
            <a:r>
              <a:rPr lang="en-US" b="0" baseline="0" dirty="0" err="1" smtClean="0"/>
              <a:t>DuBois</a:t>
            </a:r>
            <a:r>
              <a:rPr lang="en-US" b="0" baseline="0" dirty="0" smtClean="0"/>
              <a:t>.</a:t>
            </a:r>
            <a:endParaRPr lang="en-US" b="0" dirty="0"/>
          </a:p>
        </p:txBody>
      </p:sp>
      <p:sp>
        <p:nvSpPr>
          <p:cNvPr id="4" name="Slide Number Placeholder 3"/>
          <p:cNvSpPr>
            <a:spLocks noGrp="1"/>
          </p:cNvSpPr>
          <p:nvPr>
            <p:ph type="sldNum" sz="quarter" idx="10"/>
          </p:nvPr>
        </p:nvSpPr>
        <p:spPr/>
        <p:txBody>
          <a:bodyPr/>
          <a:lstStyle/>
          <a:p>
            <a:pPr>
              <a:defRPr/>
            </a:pPr>
            <a:fld id="{42569E00-F404-CA40-9CC3-CD7B5C762AFC}" type="slidenum">
              <a:rPr lang="en-US" smtClean="0">
                <a:solidFill>
                  <a:prstClr val="black"/>
                </a:solidFill>
                <a:latin typeface="Calibri"/>
              </a:rPr>
              <a:pPr>
                <a:defRPr/>
              </a:pPr>
              <a:t>44</a:t>
            </a:fld>
            <a:endParaRPr lang="en-US" dirty="0">
              <a:solidFill>
                <a:prstClr val="black"/>
              </a:solidFill>
              <a:latin typeface="Calibri"/>
            </a:endParaRPr>
          </a:p>
        </p:txBody>
      </p:sp>
    </p:spTree>
    <p:extLst>
      <p:ext uri="{BB962C8B-B14F-4D97-AF65-F5344CB8AC3E}">
        <p14:creationId xmlns:p14="http://schemas.microsoft.com/office/powerpoint/2010/main" val="36430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The poem compares the Negro people to rivers across the world.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this question doesn’t require a table discussion, as adults quickly arrive at this answer. You can use this as an example of a literal level question.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this question doesn’t require a table discussion, as adults quickly arrive at this answer. You can use this as an example of a literal level question.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Water is used to symbolize life. Fresh water symbolizes good health, while muddy water symbolizes death or bad times. Rivers are often used to symbolize change and the passage of time.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1113733" y="685488"/>
            <a:ext cx="4632116" cy="3429000"/>
          </a:xfrm>
          <a:ln/>
          <a:extLst>
            <a:ext uri="{FAA26D3D-D897-4be2-8F04-BA451C77F1D7}">
              <ma14:placeholderFlag xmlns:ma14="http://schemas.microsoft.com/office/mac/drawingml/2011/main" xmlns="" val="1"/>
            </a:ext>
          </a:extLst>
        </p:spPr>
      </p:sp>
      <p:sp>
        <p:nvSpPr>
          <p:cNvPr id="233475" name="Rectangle 3"/>
          <p:cNvSpPr>
            <a:spLocks noGrp="1" noChangeArrowheads="1"/>
          </p:cNvSpPr>
          <p:nvPr>
            <p:ph type="body" idx="1"/>
          </p:nvPr>
        </p:nvSpPr>
        <p:spPr/>
        <p:txBody>
          <a:bodyPr/>
          <a:lstStyle/>
          <a:p>
            <a:pPr eaLnBrk="1" hangingPunct="1">
              <a:defRPr/>
            </a:pPr>
            <a:endParaRPr lang="en-US" smtClean="0">
              <a:cs typeface="+mn-cs"/>
            </a:endParaRPr>
          </a:p>
        </p:txBody>
      </p:sp>
    </p:spTree>
    <p:extLst>
      <p:ext uri="{BB962C8B-B14F-4D97-AF65-F5344CB8AC3E}">
        <p14:creationId xmlns:p14="http://schemas.microsoft.com/office/powerpoint/2010/main" val="2032199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 The</a:t>
            </a:r>
            <a:r>
              <a:rPr lang="en-US" baseline="0" dirty="0" smtClean="0"/>
              <a:t> use of the word “THE” speaks of the whole of the people, not just an individual.  Hughes is reminding us that African-Americans draw strength from their history and the span of their influence and presence across the world.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49</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smtClean="0"/>
              <a:t>Facilitator</a:t>
            </a:r>
            <a:r>
              <a:rPr lang="en-US" dirty="0" smtClean="0"/>
              <a:t>:</a:t>
            </a:r>
            <a:r>
              <a:rPr lang="en-US" baseline="0" dirty="0" smtClean="0"/>
              <a:t> deep, continuous, mysterious.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50</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Both rivers and veins have many branches that form a web or network, especially as they connect to other rivers or veins.  Symbolically, both symbolize movement, and are necessary for life. If either a vein or a river stopped, death would soon occur.  [PHOTO]: </a:t>
            </a:r>
            <a:r>
              <a:rPr lang="en-US" dirty="0" smtClean="0"/>
              <a:t>The Mississippi River delta, as imaged by Japan’s Advanced Land Observing Satellite.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51</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2210AB3-C6A9-8D4F-9F43-F3E97418FEEC}" type="slidenum">
              <a:rPr lang="en-US" sz="1200">
                <a:solidFill>
                  <a:srgbClr val="000000"/>
                </a:solidFill>
                <a:latin typeface="Optima" charset="0"/>
              </a:rPr>
              <a:pPr/>
              <a:t>52</a:t>
            </a:fld>
            <a:endParaRPr lang="en-US" sz="1200">
              <a:solidFill>
                <a:srgbClr val="000000"/>
              </a:solidFill>
              <a:latin typeface="Optima" charset="0"/>
            </a:endParaRPr>
          </a:p>
        </p:txBody>
      </p:sp>
      <p:sp>
        <p:nvSpPr>
          <p:cNvPr id="9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9267" name="Rectangle 3"/>
          <p:cNvSpPr>
            <a:spLocks noGrp="1" noChangeArrowheads="1"/>
          </p:cNvSpPr>
          <p:nvPr>
            <p:ph type="body" idx="1"/>
          </p:nvPr>
        </p:nvSpPr>
        <p:spPr>
          <a:noFill/>
        </p:spPr>
        <p:txBody>
          <a:bodyPr/>
          <a:lstStyle/>
          <a:p>
            <a:pPr eaLnBrk="1" hangingPunct="1"/>
            <a:r>
              <a:rPr lang="en-US" b="1" dirty="0" smtClean="0"/>
              <a:t>Facilitator</a:t>
            </a:r>
            <a:r>
              <a:rPr lang="en-US" dirty="0" smtClean="0"/>
              <a:t>:</a:t>
            </a:r>
            <a:r>
              <a:rPr lang="en-US" baseline="0" dirty="0" smtClean="0"/>
              <a:t> Remind participants that this </a:t>
            </a:r>
            <a:r>
              <a:rPr lang="en-US" baseline="0" dirty="0" err="1" smtClean="0"/>
              <a:t>isa</a:t>
            </a:r>
            <a:r>
              <a:rPr lang="en-US" baseline="0" dirty="0" smtClean="0"/>
              <a:t> poem, and as a spoken word piece it needs to be heard aloud. Ask group members to select a reader to read the speech aloud to the table. </a:t>
            </a:r>
            <a:endParaRPr lang="en-US" dirty="0"/>
          </a:p>
        </p:txBody>
      </p:sp>
    </p:spTree>
    <p:extLst>
      <p:ext uri="{BB962C8B-B14F-4D97-AF65-F5344CB8AC3E}">
        <p14:creationId xmlns:p14="http://schemas.microsoft.com/office/powerpoint/2010/main" val="2294411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the time period extends from approximately 3000 BC to the late 19</a:t>
            </a:r>
            <a:r>
              <a:rPr lang="en-US" baseline="30000" dirty="0" smtClean="0"/>
              <a:t>th</a:t>
            </a:r>
            <a:r>
              <a:rPr lang="en-US" baseline="0" dirty="0" smtClean="0"/>
              <a:t> century. </a:t>
            </a:r>
            <a:endParaRPr lang="en-US" i="1"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53</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The places Hughes mentions go from Mesopotamia, to the Congo, to Egypt, to New Orleans.  He follows a pattern of natural migration (Mesopotamia and the Congo), to forced migration through enslavement (Egypt and New Orleans.)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54</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Hughes is contemplating the African-American’s experiences from enslavement (</a:t>
            </a:r>
            <a:r>
              <a:rPr lang="en-US" i="1" baseline="0" dirty="0" smtClean="0"/>
              <a:t>muddy</a:t>
            </a:r>
            <a:r>
              <a:rPr lang="en-US" baseline="0" dirty="0" smtClean="0"/>
              <a:t>) to hard-fought freedoms (</a:t>
            </a:r>
            <a:r>
              <a:rPr lang="en-US" i="1" baseline="0" dirty="0" smtClean="0"/>
              <a:t>golden</a:t>
            </a:r>
            <a:r>
              <a:rPr lang="en-US" baseline="0" dirty="0" smtClean="0"/>
              <a:t>). While he realizes there is still much to be done (this was written in 1921, decades before civil rights legislation), he is hopeful that there are some signs of improvement. However, the river remains muddy below its golden surface, suggesting there is still much to be done.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55</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a:t>
            </a:r>
            <a:r>
              <a:rPr lang="en-US" dirty="0" smtClean="0"/>
              <a:t>:</a:t>
            </a:r>
            <a:r>
              <a:rPr lang="en-US" baseline="0" dirty="0" smtClean="0"/>
              <a:t> Hughes is tracing an arc of history to demonstrate their resilience, strength, and tenacity throughout the millennia. He is also tracing the rise and fall of other civilizations (the Egyptian empire, the Roman empire) to show that his people endure. </a:t>
            </a:r>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56</a:t>
            </a:fld>
            <a:endParaRPr lang="en-US" dirty="0">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a:t>
            </a:r>
            <a:r>
              <a:rPr lang="en-US" baseline="0" dirty="0" smtClean="0"/>
              <a:t> Participants do not need to write; this is an example of a writing task. </a:t>
            </a:r>
            <a:endParaRPr lang="en-US" dirty="0"/>
          </a:p>
        </p:txBody>
      </p:sp>
      <p:sp>
        <p:nvSpPr>
          <p:cNvPr id="4" name="Slide Number Placeholder 3"/>
          <p:cNvSpPr>
            <a:spLocks noGrp="1"/>
          </p:cNvSpPr>
          <p:nvPr>
            <p:ph type="sldNum" sz="quarter" idx="10"/>
          </p:nvPr>
        </p:nvSpPr>
        <p:spPr/>
        <p:txBody>
          <a:bodyPr/>
          <a:lstStyle/>
          <a:p>
            <a:pPr>
              <a:defRPr/>
            </a:pPr>
            <a:fld id="{42569E00-F404-CA40-9CC3-CD7B5C762AFC}" type="slidenum">
              <a:rPr lang="en-US" smtClean="0">
                <a:solidFill>
                  <a:prstClr val="black"/>
                </a:solidFill>
                <a:latin typeface="Calibri"/>
              </a:rPr>
              <a:pPr>
                <a:defRPr/>
              </a:pPr>
              <a:t>57</a:t>
            </a:fld>
            <a:endParaRPr lang="en-US" dirty="0">
              <a:solidFill>
                <a:prstClr val="black"/>
              </a:solidFill>
              <a:latin typeface="Calibri"/>
            </a:endParaRPr>
          </a:p>
        </p:txBody>
      </p:sp>
    </p:spTree>
    <p:extLst>
      <p:ext uri="{BB962C8B-B14F-4D97-AF65-F5344CB8AC3E}">
        <p14:creationId xmlns:p14="http://schemas.microsoft.com/office/powerpoint/2010/main" val="1530258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75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24690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170046-8FDB-2248-8450-B0A8B73495AD}" type="slidenum">
              <a:rPr lang="en-US" sz="1200">
                <a:solidFill>
                  <a:srgbClr val="000000"/>
                </a:solidFill>
                <a:latin typeface="Optima" charset="0"/>
              </a:rPr>
              <a:pPr/>
              <a:t>14</a:t>
            </a:fld>
            <a:endParaRPr lang="en-US" sz="1200">
              <a:solidFill>
                <a:srgbClr val="000000"/>
              </a:solidFill>
              <a:latin typeface="Optima" charset="0"/>
            </a:endParaRPr>
          </a:p>
        </p:txBody>
      </p:sp>
      <p:sp>
        <p:nvSpPr>
          <p:cNvPr id="1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8723"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189094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74D373-8DEC-4945-A6CC-22027407F81E}" type="slidenum">
              <a:rPr lang="en-US" sz="1200">
                <a:solidFill>
                  <a:prstClr val="black"/>
                </a:solidFill>
              </a:rPr>
              <a:pPr/>
              <a:t>63</a:t>
            </a:fld>
            <a:endParaRPr lang="en-US" sz="1200">
              <a:solidFill>
                <a:prstClr val="black"/>
              </a:solidFill>
            </a:endParaRPr>
          </a:p>
        </p:txBody>
      </p:sp>
      <p:sp>
        <p:nvSpPr>
          <p:cNvPr id="399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230314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C233A6-0F68-5A41-9938-A31D9F16EC03}" type="slidenum">
              <a:rPr lang="en-US" sz="1200">
                <a:solidFill>
                  <a:prstClr val="black"/>
                </a:solidFill>
              </a:rPr>
              <a:pPr/>
              <a:t>72</a:t>
            </a:fld>
            <a:endParaRPr lang="en-US" sz="1200">
              <a:solidFill>
                <a:prstClr val="black"/>
              </a:solidFill>
            </a:endParaRPr>
          </a:p>
        </p:txBody>
      </p:sp>
      <p:sp>
        <p:nvSpPr>
          <p:cNvPr id="236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3779"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325036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9B41E-1F0C-384D-97F8-6107454B8624}" type="slidenum">
              <a:rPr lang="en-US">
                <a:solidFill>
                  <a:prstClr val="black"/>
                </a:solidFill>
              </a:rPr>
              <a:pPr/>
              <a:t>17</a:t>
            </a:fld>
            <a:endParaRPr lang="en-US">
              <a:solidFill>
                <a:prstClr val="black"/>
              </a:solidFill>
            </a:endParaRPr>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28678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92B39-5B4A-144F-8857-3B2BF54C5CBA}" type="slidenum">
              <a:rPr lang="en-US">
                <a:solidFill>
                  <a:prstClr val="black"/>
                </a:solidFill>
              </a:rPr>
              <a:pPr/>
              <a:t>18</a:t>
            </a:fld>
            <a:endParaRPr lang="en-US">
              <a:solidFill>
                <a:prstClr val="black"/>
              </a:solidFill>
            </a:endParaRPr>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6461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E89E7-A223-E04D-BE89-E4F7B42A2DE1}" type="slidenum">
              <a:rPr lang="en-US">
                <a:solidFill>
                  <a:prstClr val="black"/>
                </a:solidFill>
              </a:rPr>
              <a:pPr/>
              <a:t>19</a:t>
            </a:fld>
            <a:endParaRPr lang="en-US">
              <a:solidFill>
                <a:prstClr val="black"/>
              </a:solidFill>
            </a:endParaRPr>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5452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083402-F3FC-1947-924C-076CED47FA30}" type="slidenum">
              <a:rPr lang="en-US">
                <a:solidFill>
                  <a:prstClr val="black"/>
                </a:solidFill>
              </a:rPr>
              <a:pPr/>
              <a:t>20</a:t>
            </a:fld>
            <a:endParaRPr lang="en-US">
              <a:solidFill>
                <a:prstClr val="black"/>
              </a:solidFill>
            </a:endParaRPr>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0249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19FC7E-725A-ED43-93EA-A6FAE50C56EF}"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546250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F35543C-7A2A-8B49-A006-0FDE71CE8C76}" type="slidenum">
              <a:rPr lang="en-US" sz="1200">
                <a:solidFill>
                  <a:srgbClr val="000000"/>
                </a:solidFill>
              </a:rPr>
              <a:pPr/>
              <a:t>32</a:t>
            </a:fld>
            <a:endParaRPr lang="en-US" sz="1200">
              <a:solidFill>
                <a:srgbClr val="000000"/>
              </a:solidFill>
            </a:endParaRPr>
          </a:p>
        </p:txBody>
      </p:sp>
      <p:sp>
        <p:nvSpPr>
          <p:cNvPr id="92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461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006049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A85494-CF09-E34B-866F-F2B5603B3619}"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42061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1B1BB3-4513-8D4E-A30A-6250CD1AE144}"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2640953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37596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10497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10289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85836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766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86252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915631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09486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31331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1802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49ED59-2B3A-8C4E-A865-32D2E0099DB4}"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0338678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53841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5836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16949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93792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175355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49379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193963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756926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304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26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CB86E1-D540-5F40-A9E6-580CA95BCE61}"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766071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1524EC-361A-2049-B852-13C3F3D94798}"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7471861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C0EE21-4FAE-A942-A961-D02A28625AA7}"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2062977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37CFF4-FF69-FE42-B377-DE065A4CF931}"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5558941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4273B2-0C0E-DC41-AFD6-16D81852BE51}"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3876677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7FFE99-4631-F643-9282-86E2371341E7}"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8538555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A5ED2D-24EE-1E4C-B2FD-2D1EB415E296}"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05535450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3155E56-133D-0E4C-95DC-58ABBE0EBAFA}"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32439504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781792-0AC4-7C49-9619-008539711488}"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1123652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AE92B6-87CF-F740-ADC1-7DE7C03C0B0C}"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2447713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49B8DF-0D19-7D48-9291-68E990671B2E}"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3419258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57A424-9901-3348-8198-BBECF467D4C1}"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570918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67576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ACDB3CC-F982-40F9-8DD6-BCC9AFBF44BD}" type="datetime1">
              <a:rPr lang="en-US"/>
              <a:pPr>
                <a:defRPr/>
              </a:pPr>
              <a:t>3/29/2017</a:t>
            </a:fld>
            <a:endParaRPr lang="en-US"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dirty="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046817F-ECE8-FE44-84E3-C55BD5E256D1}" type="slidenum">
              <a:rPr lang="en-US"/>
              <a:pPr>
                <a:defRPr/>
              </a:pPr>
              <a:t>‹#›</a:t>
            </a:fld>
            <a:endParaRPr lang="en-US"/>
          </a:p>
        </p:txBody>
      </p:sp>
    </p:spTree>
    <p:extLst>
      <p:ext uri="{BB962C8B-B14F-4D97-AF65-F5344CB8AC3E}">
        <p14:creationId xmlns:p14="http://schemas.microsoft.com/office/powerpoint/2010/main" val="14007983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A288C2F-B9D7-C84D-A1B8-05DBFA54A02D}"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F121A23-5B64-FB4E-9039-CADFD057A982}" type="slidenum">
              <a:rPr lang="en-US"/>
              <a:pPr>
                <a:defRPr/>
              </a:pPr>
              <a:t>‹#›</a:t>
            </a:fld>
            <a:endParaRPr lang="en-US"/>
          </a:p>
        </p:txBody>
      </p:sp>
    </p:spTree>
    <p:extLst>
      <p:ext uri="{BB962C8B-B14F-4D97-AF65-F5344CB8AC3E}">
        <p14:creationId xmlns:p14="http://schemas.microsoft.com/office/powerpoint/2010/main" val="19448727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A9E7B99-7C3F-4BC3-B7B8-7E1F8C620B24}" type="datetime1">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675448C-9050-5F41-8BA0-868FA59CBAD3}" type="slidenum">
              <a:rPr lang="en-US"/>
              <a:pPr>
                <a:defRPr/>
              </a:pPr>
              <a:t>‹#›</a:t>
            </a:fld>
            <a:endParaRPr lang="en-US"/>
          </a:p>
        </p:txBody>
      </p:sp>
    </p:spTree>
    <p:extLst>
      <p:ext uri="{BB962C8B-B14F-4D97-AF65-F5344CB8AC3E}">
        <p14:creationId xmlns:p14="http://schemas.microsoft.com/office/powerpoint/2010/main" val="11128075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DC8128C-C82A-6E43-B9AB-006FD68D0869}"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44B719D-A6D5-BE40-A710-95F973D8A3C2}" type="slidenum">
              <a:rPr lang="en-US"/>
              <a:pPr>
                <a:defRPr/>
              </a:pPr>
              <a:t>‹#›</a:t>
            </a:fld>
            <a:endParaRPr lang="en-US"/>
          </a:p>
        </p:txBody>
      </p:sp>
    </p:spTree>
    <p:extLst>
      <p:ext uri="{BB962C8B-B14F-4D97-AF65-F5344CB8AC3E}">
        <p14:creationId xmlns:p14="http://schemas.microsoft.com/office/powerpoint/2010/main" val="29065262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BFC74B5-048C-DB42-85BF-80CD2A4CED1A}" type="datetimeFigureOut">
              <a:rPr lang="en-US"/>
              <a:pPr>
                <a:defRPr/>
              </a:pPr>
              <a:t>3/29/2017</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82E20A1-3C3B-7049-A949-0FD18DF05255}" type="slidenum">
              <a:rPr lang="en-US"/>
              <a:pPr>
                <a:defRPr/>
              </a:pPr>
              <a:t>‹#›</a:t>
            </a:fld>
            <a:endParaRPr lang="en-US"/>
          </a:p>
        </p:txBody>
      </p:sp>
    </p:spTree>
    <p:extLst>
      <p:ext uri="{BB962C8B-B14F-4D97-AF65-F5344CB8AC3E}">
        <p14:creationId xmlns:p14="http://schemas.microsoft.com/office/powerpoint/2010/main" val="1620982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3348F52-D10B-B84C-A1FE-36ACFB06BB99}" type="datetimeFigureOut">
              <a:rPr lang="en-US"/>
              <a:pPr>
                <a:defRPr/>
              </a:pPr>
              <a:t>3/29/2017</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3910F64-CC4C-7647-9D47-E4080234B2EC}" type="slidenum">
              <a:rPr lang="en-US"/>
              <a:pPr>
                <a:defRPr/>
              </a:pPr>
              <a:t>‹#›</a:t>
            </a:fld>
            <a:endParaRPr lang="en-US"/>
          </a:p>
        </p:txBody>
      </p:sp>
    </p:spTree>
    <p:extLst>
      <p:ext uri="{BB962C8B-B14F-4D97-AF65-F5344CB8AC3E}">
        <p14:creationId xmlns:p14="http://schemas.microsoft.com/office/powerpoint/2010/main" val="14591486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1CD006A-D617-F54B-B7F0-9C2EB9746A09}" type="datetimeFigureOut">
              <a:rPr lang="en-US"/>
              <a:pPr>
                <a:defRPr/>
              </a:pPr>
              <a:t>3/29/2017</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3F52BB9-C585-954A-B294-4D7D7E1BCE6C}" type="slidenum">
              <a:rPr lang="en-US"/>
              <a:pPr>
                <a:defRPr/>
              </a:pPr>
              <a:t>‹#›</a:t>
            </a:fld>
            <a:endParaRPr lang="en-US"/>
          </a:p>
        </p:txBody>
      </p:sp>
    </p:spTree>
    <p:extLst>
      <p:ext uri="{BB962C8B-B14F-4D97-AF65-F5344CB8AC3E}">
        <p14:creationId xmlns:p14="http://schemas.microsoft.com/office/powerpoint/2010/main" val="39018768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60C9742-6F5F-404C-8EC7-0AA5F6E6535D}"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B35788E-75E8-5948-80CF-7973F762BFF6}" type="slidenum">
              <a:rPr lang="en-US"/>
              <a:pPr>
                <a:defRPr/>
              </a:pPr>
              <a:t>‹#›</a:t>
            </a:fld>
            <a:endParaRPr lang="en-US"/>
          </a:p>
        </p:txBody>
      </p:sp>
    </p:spTree>
    <p:extLst>
      <p:ext uri="{BB962C8B-B14F-4D97-AF65-F5344CB8AC3E}">
        <p14:creationId xmlns:p14="http://schemas.microsoft.com/office/powerpoint/2010/main" val="1725180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9EC47E6-6059-0C41-A9E0-29379B6F9CCC}"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E9C47AA-0C9F-7046-8236-2343DD0247B8}" type="slidenum">
              <a:rPr lang="en-US"/>
              <a:pPr>
                <a:defRPr/>
              </a:pPr>
              <a:t>‹#›</a:t>
            </a:fld>
            <a:endParaRPr lang="en-US"/>
          </a:p>
        </p:txBody>
      </p:sp>
    </p:spTree>
    <p:extLst>
      <p:ext uri="{BB962C8B-B14F-4D97-AF65-F5344CB8AC3E}">
        <p14:creationId xmlns:p14="http://schemas.microsoft.com/office/powerpoint/2010/main" val="40467985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6BF45CB-F98E-0142-BA5F-475A6B92CF46}"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269197E-2257-8F4D-A002-2B805465D8B3}" type="slidenum">
              <a:rPr lang="en-US"/>
              <a:pPr>
                <a:defRPr/>
              </a:pPr>
              <a:t>‹#›</a:t>
            </a:fld>
            <a:endParaRPr lang="en-US"/>
          </a:p>
        </p:txBody>
      </p:sp>
    </p:spTree>
    <p:extLst>
      <p:ext uri="{BB962C8B-B14F-4D97-AF65-F5344CB8AC3E}">
        <p14:creationId xmlns:p14="http://schemas.microsoft.com/office/powerpoint/2010/main" val="56131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39828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C96C1DA-6ADF-1A4E-8571-0C5AC88D7E0C}"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05EAC1D-AD2C-3645-BE7A-BD8243696832}" type="slidenum">
              <a:rPr lang="en-US"/>
              <a:pPr>
                <a:defRPr/>
              </a:pPr>
              <a:t>‹#›</a:t>
            </a:fld>
            <a:endParaRPr lang="en-US"/>
          </a:p>
        </p:txBody>
      </p:sp>
    </p:spTree>
    <p:extLst>
      <p:ext uri="{BB962C8B-B14F-4D97-AF65-F5344CB8AC3E}">
        <p14:creationId xmlns:p14="http://schemas.microsoft.com/office/powerpoint/2010/main" val="304000772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a:off x="0" y="990600"/>
            <a:ext cx="9144000" cy="5386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6" name="Title 5"/>
          <p:cNvSpPr>
            <a:spLocks noGrp="1"/>
          </p:cNvSpPr>
          <p:nvPr>
            <p:ph type="title"/>
          </p:nvPr>
        </p:nvSpPr>
        <p:spPr>
          <a:xfrm>
            <a:off x="0" y="2670048"/>
            <a:ext cx="9144000" cy="704088"/>
          </a:xfrm>
        </p:spPr>
        <p:txBody>
          <a:bodyPr/>
          <a:lstStyle>
            <a:lvl1pPr marL="0" indent="0" algn="ctr">
              <a:defRPr/>
            </a:lvl1pPr>
          </a:lstStyle>
          <a:p>
            <a:r>
              <a:rPr lang="en-US" smtClean="0"/>
              <a:t>Click to edit Master title style</a:t>
            </a:r>
            <a:endParaRPr lang="en-US" dirty="0"/>
          </a:p>
        </p:txBody>
      </p:sp>
      <p:sp>
        <p:nvSpPr>
          <p:cNvPr id="4" name="Date Placeholder 1"/>
          <p:cNvSpPr>
            <a:spLocks noGrp="1"/>
          </p:cNvSpPr>
          <p:nvPr>
            <p:ph type="dt" sz="half" idx="10"/>
          </p:nvPr>
        </p:nvSpPr>
        <p:spPr>
          <a:xfrm>
            <a:off x="7010400" y="5943600"/>
            <a:ext cx="2133600" cy="365125"/>
          </a:xfrm>
        </p:spPr>
        <p:txBody>
          <a:bodyPr/>
          <a:lstStyle>
            <a:lvl1pPr defTabSz="914400" eaLnBrk="0" fontAlgn="base" hangingPunct="0">
              <a:spcBef>
                <a:spcPct val="0"/>
              </a:spcBef>
              <a:spcAft>
                <a:spcPct val="0"/>
              </a:spcAft>
              <a:defRPr dirty="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42227655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latin typeface="Palatino Linotype"/>
              </a:rPr>
              <a:pPr/>
              <a:t>3/29/2017</a:t>
            </a:fld>
            <a:endParaRPr lang="en-US" dirty="0">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21028750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70309809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10991980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6773611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496949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10663255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3911027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latin typeface="Palatino Linotype"/>
              </a:rPr>
              <a:pPr/>
              <a:t>‹#›</a:t>
            </a:fld>
            <a:endParaRPr lang="en-US" dirty="0">
              <a:solidFill>
                <a:srgbClr val="FA8716">
                  <a:shade val="75000"/>
                </a:srgbClr>
              </a:solidFill>
              <a:latin typeface="Palatino Linotype"/>
            </a:endParaRPr>
          </a:p>
        </p:txBody>
      </p:sp>
    </p:spTree>
    <p:extLst>
      <p:ext uri="{BB962C8B-B14F-4D97-AF65-F5344CB8AC3E}">
        <p14:creationId xmlns:p14="http://schemas.microsoft.com/office/powerpoint/2010/main" val="828396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163359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19389429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36716733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latin typeface="Palatino Linotype"/>
              </a:rPr>
              <a:pPr/>
              <a:t>3/29/2017</a:t>
            </a:fld>
            <a:endParaRPr lang="en-US">
              <a:solidFill>
                <a:prstClr val="black">
                  <a:tint val="75000"/>
                </a:prstClr>
              </a:solidFill>
              <a:latin typeface="Palatino Linotype"/>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Palatino Linotype"/>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latin typeface="Palatino Linotype"/>
              </a:rPr>
              <a:pPr/>
              <a:t>‹#›</a:t>
            </a:fld>
            <a:endParaRPr lang="en-US">
              <a:solidFill>
                <a:prstClr val="black">
                  <a:tint val="75000"/>
                </a:prstClr>
              </a:solidFill>
              <a:latin typeface="Palatino Linotype"/>
            </a:endParaRPr>
          </a:p>
        </p:txBody>
      </p:sp>
    </p:spTree>
    <p:extLst>
      <p:ext uri="{BB962C8B-B14F-4D97-AF65-F5344CB8AC3E}">
        <p14:creationId xmlns:p14="http://schemas.microsoft.com/office/powerpoint/2010/main" val="9157396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15316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65530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191830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81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1877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699946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9282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54710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76068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79763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11324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29993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26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26628" name="Rectangle 4"/>
          <p:cNvSpPr>
            <a:spLocks noGrp="1" noChangeArrowheads="1"/>
          </p:cNvSpPr>
          <p:nvPr>
            <p:ph type="dt" sz="half" idx="2"/>
          </p:nvPr>
        </p:nvSpPr>
        <p:spPr/>
        <p:txBody>
          <a:bodyPr/>
          <a:lstStyle>
            <a:lvl1pPr>
              <a:defRPr/>
            </a:lvl1pPr>
          </a:lstStyle>
          <a:p>
            <a:endParaRPr lang="en-US">
              <a:solidFill>
                <a:srgbClr val="000000"/>
              </a:solidFill>
              <a:ea typeface="Osaka"/>
              <a:cs typeface="Osaka"/>
            </a:endParaRPr>
          </a:p>
        </p:txBody>
      </p:sp>
      <p:sp>
        <p:nvSpPr>
          <p:cNvPr id="26629" name="Rectangle 5"/>
          <p:cNvSpPr>
            <a:spLocks noGrp="1" noChangeArrowheads="1"/>
          </p:cNvSpPr>
          <p:nvPr>
            <p:ph type="ftr" sz="quarter" idx="3"/>
          </p:nvPr>
        </p:nvSpPr>
        <p:spPr/>
        <p:txBody>
          <a:bodyPr/>
          <a:lstStyle>
            <a:lvl1pPr>
              <a:defRPr/>
            </a:lvl1pPr>
          </a:lstStyle>
          <a:p>
            <a:endParaRPr lang="en-US">
              <a:solidFill>
                <a:srgbClr val="000000"/>
              </a:solidFill>
              <a:ea typeface="Osaka"/>
              <a:cs typeface="Osaka"/>
            </a:endParaRPr>
          </a:p>
        </p:txBody>
      </p:sp>
      <p:sp>
        <p:nvSpPr>
          <p:cNvPr id="26630" name="Rectangle 6"/>
          <p:cNvSpPr>
            <a:spLocks noGrp="1" noChangeArrowheads="1"/>
          </p:cNvSpPr>
          <p:nvPr>
            <p:ph type="sldNum" sz="quarter" idx="4"/>
          </p:nvPr>
        </p:nvSpPr>
        <p:spPr/>
        <p:txBody>
          <a:bodyPr/>
          <a:lstStyle>
            <a:lvl1pPr>
              <a:defRPr/>
            </a:lvl1pPr>
          </a:lstStyle>
          <a:p>
            <a:fld id="{3491EF81-4B3C-864C-B8EC-9C957A99014A}"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18512342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6" name="Slide Number Placeholder 5"/>
          <p:cNvSpPr>
            <a:spLocks noGrp="1"/>
          </p:cNvSpPr>
          <p:nvPr>
            <p:ph type="sldNum" sz="quarter" idx="12"/>
          </p:nvPr>
        </p:nvSpPr>
        <p:spPr/>
        <p:txBody>
          <a:bodyPr/>
          <a:lstStyle>
            <a:lvl1pPr>
              <a:defRPr/>
            </a:lvl1pPr>
          </a:lstStyle>
          <a:p>
            <a:fld id="{13E71A30-934A-3243-95A9-9235B59712B5}"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117720576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6" name="Slide Number Placeholder 5"/>
          <p:cNvSpPr>
            <a:spLocks noGrp="1"/>
          </p:cNvSpPr>
          <p:nvPr>
            <p:ph type="sldNum" sz="quarter" idx="12"/>
          </p:nvPr>
        </p:nvSpPr>
        <p:spPr/>
        <p:txBody>
          <a:bodyPr/>
          <a:lstStyle>
            <a:lvl1pPr>
              <a:defRPr/>
            </a:lvl1pPr>
          </a:lstStyle>
          <a:p>
            <a:fld id="{826ABF07-C334-954E-AD40-1CAF4855845E}"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9886886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7" name="Slide Number Placeholder 6"/>
          <p:cNvSpPr>
            <a:spLocks noGrp="1"/>
          </p:cNvSpPr>
          <p:nvPr>
            <p:ph type="sldNum" sz="quarter" idx="12"/>
          </p:nvPr>
        </p:nvSpPr>
        <p:spPr/>
        <p:txBody>
          <a:bodyPr/>
          <a:lstStyle>
            <a:lvl1pPr>
              <a:defRPr/>
            </a:lvl1pPr>
          </a:lstStyle>
          <a:p>
            <a:fld id="{CD91ADA2-6C4D-854F-9D16-DCC2D21DEB3A}"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294491068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9" name="Slide Number Placeholder 8"/>
          <p:cNvSpPr>
            <a:spLocks noGrp="1"/>
          </p:cNvSpPr>
          <p:nvPr>
            <p:ph type="sldNum" sz="quarter" idx="12"/>
          </p:nvPr>
        </p:nvSpPr>
        <p:spPr/>
        <p:txBody>
          <a:bodyPr/>
          <a:lstStyle>
            <a:lvl1pPr>
              <a:defRPr/>
            </a:lvl1pPr>
          </a:lstStyle>
          <a:p>
            <a:fld id="{BEA17FDA-0B1B-FF44-974E-3B230DBD5C04}"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327035881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5" name="Slide Number Placeholder 4"/>
          <p:cNvSpPr>
            <a:spLocks noGrp="1"/>
          </p:cNvSpPr>
          <p:nvPr>
            <p:ph type="sldNum" sz="quarter" idx="12"/>
          </p:nvPr>
        </p:nvSpPr>
        <p:spPr/>
        <p:txBody>
          <a:bodyPr/>
          <a:lstStyle>
            <a:lvl1pPr>
              <a:defRPr/>
            </a:lvl1pPr>
          </a:lstStyle>
          <a:p>
            <a:fld id="{888B6AD5-C723-3645-BF98-E1D855C702B7}"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1783696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15253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4" name="Slide Number Placeholder 3"/>
          <p:cNvSpPr>
            <a:spLocks noGrp="1"/>
          </p:cNvSpPr>
          <p:nvPr>
            <p:ph type="sldNum" sz="quarter" idx="12"/>
          </p:nvPr>
        </p:nvSpPr>
        <p:spPr/>
        <p:txBody>
          <a:bodyPr/>
          <a:lstStyle>
            <a:lvl1pPr>
              <a:defRPr/>
            </a:lvl1pPr>
          </a:lstStyle>
          <a:p>
            <a:fld id="{DB1C9258-0F98-584B-8CEC-4535F740B1C9}"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34780204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7" name="Slide Number Placeholder 6"/>
          <p:cNvSpPr>
            <a:spLocks noGrp="1"/>
          </p:cNvSpPr>
          <p:nvPr>
            <p:ph type="sldNum" sz="quarter" idx="12"/>
          </p:nvPr>
        </p:nvSpPr>
        <p:spPr/>
        <p:txBody>
          <a:bodyPr/>
          <a:lstStyle>
            <a:lvl1pPr>
              <a:defRPr/>
            </a:lvl1pPr>
          </a:lstStyle>
          <a:p>
            <a:fld id="{742C0CBD-F4FA-9041-8768-2377731103FB}"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13537635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7" name="Slide Number Placeholder 6"/>
          <p:cNvSpPr>
            <a:spLocks noGrp="1"/>
          </p:cNvSpPr>
          <p:nvPr>
            <p:ph type="sldNum" sz="quarter" idx="12"/>
          </p:nvPr>
        </p:nvSpPr>
        <p:spPr/>
        <p:txBody>
          <a:bodyPr/>
          <a:lstStyle>
            <a:lvl1pPr>
              <a:defRPr/>
            </a:lvl1pPr>
          </a:lstStyle>
          <a:p>
            <a:fld id="{AE4B4085-C6E9-274D-AAF4-B05E6E85E93C}"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2089543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6" name="Slide Number Placeholder 5"/>
          <p:cNvSpPr>
            <a:spLocks noGrp="1"/>
          </p:cNvSpPr>
          <p:nvPr>
            <p:ph type="sldNum" sz="quarter" idx="12"/>
          </p:nvPr>
        </p:nvSpPr>
        <p:spPr/>
        <p:txBody>
          <a:bodyPr/>
          <a:lstStyle>
            <a:lvl1pPr>
              <a:defRPr/>
            </a:lvl1pPr>
          </a:lstStyle>
          <a:p>
            <a:fld id="{61B5167B-C9CB-3945-9AA8-5E70C4B23AAC}"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220074548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a typeface="Osaka"/>
              <a:cs typeface="Osaka"/>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a typeface="Osaka"/>
              <a:cs typeface="Osaka"/>
            </a:endParaRPr>
          </a:p>
        </p:txBody>
      </p:sp>
      <p:sp>
        <p:nvSpPr>
          <p:cNvPr id="6" name="Slide Number Placeholder 5"/>
          <p:cNvSpPr>
            <a:spLocks noGrp="1"/>
          </p:cNvSpPr>
          <p:nvPr>
            <p:ph type="sldNum" sz="quarter" idx="12"/>
          </p:nvPr>
        </p:nvSpPr>
        <p:spPr/>
        <p:txBody>
          <a:bodyPr/>
          <a:lstStyle>
            <a:lvl1pPr>
              <a:defRPr/>
            </a:lvl1pPr>
          </a:lstStyle>
          <a:p>
            <a:fld id="{EF869BEA-82AC-D940-A8D9-742BA662685A}" type="slidenum">
              <a:rPr lang="en-US">
                <a:solidFill>
                  <a:srgbClr val="000000"/>
                </a:solidFill>
                <a:ea typeface="Osaka"/>
                <a:cs typeface="Osaka"/>
              </a:rPr>
              <a:pPr/>
              <a:t>‹#›</a:t>
            </a:fld>
            <a:endParaRPr lang="en-US">
              <a:solidFill>
                <a:srgbClr val="000000"/>
              </a:solidFill>
              <a:ea typeface="Osaka"/>
              <a:cs typeface="Osaka"/>
            </a:endParaRPr>
          </a:p>
        </p:txBody>
      </p:sp>
    </p:spTree>
    <p:extLst>
      <p:ext uri="{BB962C8B-B14F-4D97-AF65-F5344CB8AC3E}">
        <p14:creationId xmlns:p14="http://schemas.microsoft.com/office/powerpoint/2010/main" val="410176885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E58B29-C475-AD40-8F8B-36A66545763B}"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742907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1C3827-1296-6D44-8120-4E8830E09CE7}"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91910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8697D5-3DDC-B440-8F2C-AE835DC48DED}"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366014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450093-470F-BD4E-A854-FAE91B5F949D}"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8753081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D2B581-A57D-D84A-AAC1-9D83113DC3D8}"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7847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55600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C5F9C2-C8D6-E04C-BA6A-E0B9E79887CD}"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0385748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C0308-1A1B-7A4C-A10A-915388C4D5DA}"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86576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9A5E0-5348-1E44-A9B7-D8E3C61FC350}"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943365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20B7C-5863-1341-BA6D-51D2A585AE30}"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62843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AC854-519A-C848-8A91-64485290C383}"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275135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5ADA13-9DB8-C64A-B840-CA15F0030659}"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729368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latin typeface="Calibri"/>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latin typeface="Calibri"/>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14DAE5-382D-2341-B5BC-BD9C4B3FBE3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516068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4A02A2-31E8-6F4C-93EE-3AEC1A0828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226611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BDEB79-E460-BE47-AC40-B8440F4BCB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234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5D5C4F-7C1D-E847-9E02-5CE177ABAC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097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54971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C09D0F-A94D-1947-9ED0-2312D94C23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561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D99B949-8E60-EB41-B9A6-87E73DDBED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196155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D1733B3-5072-1140-94A3-CC3999D5E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79665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349976-C89B-A04E-88D2-3F26A14D5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24126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2C2912-D813-DE40-BDB1-D6CBAB74B3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700428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5F9BBE-2D9B-3C4F-B041-4070C8DCC7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003593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F41949-251E-7C4F-9D3A-567E64D26A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6251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C63F7F-569A-E34D-A9D8-5A52E96B17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71772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6261A-AFA9-224D-8D84-3C7F44695E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413888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D815CA-C394-8B48-9C6C-13A3946627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983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4CE296-4CAC-DD46-AF95-6426655947D1}"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241128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3013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0BA8E-8058-8D4B-B011-515C80BCDA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9982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88821250"/>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5524708"/>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72788652"/>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462586"/>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9847469"/>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33259042"/>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653339"/>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629942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62584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386199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9803501"/>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0081069"/>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996110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717052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14365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042025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79517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35893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271711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9008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560758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24558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0692969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378365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2002133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405876"/>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73737930"/>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0358223"/>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4960837"/>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823917573"/>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80556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262370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6"/>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6051539"/>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62"/>
            <a:ext cx="5486400" cy="8048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6500118"/>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2118169"/>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4868003"/>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861804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69579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918905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038580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1359848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0274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ACDB3CC-F982-40F9-8DD6-BCC9AFBF44BD}" type="datetime1">
              <a:rPr lang="en-US"/>
              <a:pPr>
                <a:defRPr/>
              </a:pPr>
              <a:t>3/29/2017</a:t>
            </a:fld>
            <a:endParaRPr lang="en-US"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D9EB373A-C07B-FD49-8514-2FD5FD392107}" type="slidenum">
              <a:rPr lang="en-US"/>
              <a:pPr>
                <a:defRPr/>
              </a:pPr>
              <a:t>‹#›</a:t>
            </a:fld>
            <a:endParaRPr lang="en-US"/>
          </a:p>
        </p:txBody>
      </p:sp>
    </p:spTree>
    <p:extLst>
      <p:ext uri="{BB962C8B-B14F-4D97-AF65-F5344CB8AC3E}">
        <p14:creationId xmlns:p14="http://schemas.microsoft.com/office/powerpoint/2010/main" val="230687757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766527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470947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398672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242714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258514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252789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44353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9779696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706584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68856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3857F5EE-2DEA-5E45-BF99-E85A9B356114}"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6641103-372A-624E-B002-C73BC47947CF}" type="slidenum">
              <a:rPr lang="en-US"/>
              <a:pPr>
                <a:defRPr/>
              </a:pPr>
              <a:t>‹#›</a:t>
            </a:fld>
            <a:endParaRPr lang="en-US"/>
          </a:p>
        </p:txBody>
      </p:sp>
    </p:spTree>
    <p:extLst>
      <p:ext uri="{BB962C8B-B14F-4D97-AF65-F5344CB8AC3E}">
        <p14:creationId xmlns:p14="http://schemas.microsoft.com/office/powerpoint/2010/main" val="161743611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409195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140571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5009079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541120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38248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529787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903672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5640911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147605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9028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A9E7B99-7C3F-4BC3-B7B8-7E1F8C620B24}" type="datetime1">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7278E9B8-5510-2348-A8B5-B94C715DDCBE}" type="slidenum">
              <a:rPr lang="en-US"/>
              <a:pPr>
                <a:defRPr/>
              </a:pPr>
              <a:t>‹#›</a:t>
            </a:fld>
            <a:endParaRPr lang="en-US"/>
          </a:p>
        </p:txBody>
      </p:sp>
    </p:spTree>
    <p:extLst>
      <p:ext uri="{BB962C8B-B14F-4D97-AF65-F5344CB8AC3E}">
        <p14:creationId xmlns:p14="http://schemas.microsoft.com/office/powerpoint/2010/main" val="340316964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51115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821015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079737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613446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207377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103304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797782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178284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695825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5755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C69B0D4-E4F2-BB4B-A213-61C3DE5E6F7E}"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F8A967D6-E0C3-F044-8737-F97ED3A5FB5C}" type="slidenum">
              <a:rPr lang="en-US"/>
              <a:pPr>
                <a:defRPr/>
              </a:pPr>
              <a:t>‹#›</a:t>
            </a:fld>
            <a:endParaRPr lang="en-US"/>
          </a:p>
        </p:txBody>
      </p:sp>
    </p:spTree>
    <p:extLst>
      <p:ext uri="{BB962C8B-B14F-4D97-AF65-F5344CB8AC3E}">
        <p14:creationId xmlns:p14="http://schemas.microsoft.com/office/powerpoint/2010/main" val="7084245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017933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915229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2597398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286660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2498255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50870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906689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702048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Pic &amp; Copy Above">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457200" y="2703869"/>
            <a:ext cx="8325294" cy="3601309"/>
          </a:xfrm>
          <a:prstGeom prst="rect">
            <a:avLst/>
          </a:prstGeom>
        </p:spPr>
        <p:txBody>
          <a:bodyPr rtlCol="0">
            <a:noAutofit/>
          </a:bodyPr>
          <a:lstStyle>
            <a:lvl1pPr>
              <a:defRPr>
                <a:latin typeface="Amplify Regular"/>
              </a:defRPr>
            </a:lvl1pPr>
          </a:lstStyle>
          <a:p>
            <a:pPr lvl="0"/>
            <a:r>
              <a:rPr lang="en-US" noProof="0" smtClean="0"/>
              <a:t>Drag picture to placeholder or click icon to add</a:t>
            </a:r>
            <a:endParaRPr lang="en-US" noProof="0" dirty="0"/>
          </a:p>
        </p:txBody>
      </p:sp>
      <p:sp>
        <p:nvSpPr>
          <p:cNvPr id="10" name="Text Placeholder 9"/>
          <p:cNvSpPr>
            <a:spLocks noGrp="1"/>
          </p:cNvSpPr>
          <p:nvPr>
            <p:ph type="body" sz="quarter" idx="19"/>
          </p:nvPr>
        </p:nvSpPr>
        <p:spPr>
          <a:xfrm>
            <a:off x="468314" y="1432875"/>
            <a:ext cx="8303547" cy="624525"/>
          </a:xfrm>
          <a:prstGeom prst="rect">
            <a:avLst/>
          </a:prstGeom>
        </p:spPr>
        <p:txBody>
          <a:bodyPr>
            <a:noAutofit/>
          </a:bodyPr>
          <a:lstStyle>
            <a:lvl1pPr marL="0" indent="0">
              <a:lnSpc>
                <a:spcPct val="100000"/>
              </a:lnSpc>
              <a:buNone/>
              <a:defRPr sz="1800" b="0" i="0">
                <a:solidFill>
                  <a:schemeClr val="tx1"/>
                </a:solidFill>
                <a:latin typeface="Amplify Regular"/>
                <a:cs typeface="Amplify Regular"/>
              </a:defRPr>
            </a:lvl1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530190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DFB1A91A-D893-8340-9B3B-F860AD681D9C}" type="datetimeFigureOut">
              <a:rPr lang="en-US"/>
              <a:pPr>
                <a:defRPr/>
              </a:pPr>
              <a:t>3/29/2017</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28E2D3C8-9619-1F48-9612-384DBA276C44}" type="slidenum">
              <a:rPr lang="en-US"/>
              <a:pPr>
                <a:defRPr/>
              </a:pPr>
              <a:t>‹#›</a:t>
            </a:fld>
            <a:endParaRPr lang="en-US"/>
          </a:p>
        </p:txBody>
      </p:sp>
    </p:spTree>
    <p:extLst>
      <p:ext uri="{BB962C8B-B14F-4D97-AF65-F5344CB8AC3E}">
        <p14:creationId xmlns:p14="http://schemas.microsoft.com/office/powerpoint/2010/main" val="842417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ADF9BCF0-0F4F-914F-A49C-C4DA29B90073}" type="datetimeFigureOut">
              <a:rPr lang="en-US"/>
              <a:pPr>
                <a:defRPr/>
              </a:pPr>
              <a:t>3/29/2017</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A74F80AD-FAD8-1144-B5EB-5BDC33D81631}" type="slidenum">
              <a:rPr lang="en-US"/>
              <a:pPr>
                <a:defRPr/>
              </a:pPr>
              <a:t>‹#›</a:t>
            </a:fld>
            <a:endParaRPr lang="en-US"/>
          </a:p>
        </p:txBody>
      </p:sp>
    </p:spTree>
    <p:extLst>
      <p:ext uri="{BB962C8B-B14F-4D97-AF65-F5344CB8AC3E}">
        <p14:creationId xmlns:p14="http://schemas.microsoft.com/office/powerpoint/2010/main" val="189248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21A037-8E77-4741-8D8B-9F2115EA41C2}"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4377321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27EC6E2-4074-004F-9297-5D42ABCFF888}" type="datetimeFigureOut">
              <a:rPr lang="en-US"/>
              <a:pPr>
                <a:defRPr/>
              </a:pPr>
              <a:t>3/29/2017</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A50F304-1BF6-664D-96C9-78E179A0D1D1}" type="slidenum">
              <a:rPr lang="en-US"/>
              <a:pPr>
                <a:defRPr/>
              </a:pPr>
              <a:t>‹#›</a:t>
            </a:fld>
            <a:endParaRPr lang="en-US"/>
          </a:p>
        </p:txBody>
      </p:sp>
    </p:spTree>
    <p:extLst>
      <p:ext uri="{BB962C8B-B14F-4D97-AF65-F5344CB8AC3E}">
        <p14:creationId xmlns:p14="http://schemas.microsoft.com/office/powerpoint/2010/main" val="2030398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DEE40EF-A344-E74C-8BC6-872588B83D65}"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8E24AF1-3764-6146-9C92-C6C240F150F4}" type="slidenum">
              <a:rPr lang="en-US"/>
              <a:pPr>
                <a:defRPr/>
              </a:pPr>
              <a:t>‹#›</a:t>
            </a:fld>
            <a:endParaRPr lang="en-US"/>
          </a:p>
        </p:txBody>
      </p:sp>
    </p:spTree>
    <p:extLst>
      <p:ext uri="{BB962C8B-B14F-4D97-AF65-F5344CB8AC3E}">
        <p14:creationId xmlns:p14="http://schemas.microsoft.com/office/powerpoint/2010/main" val="31048273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FD8FDBA-352E-0B46-AF7E-375C066A4C6C}" type="datetimeFigureOut">
              <a:rPr lang="en-US"/>
              <a:pPr>
                <a:defRPr/>
              </a:pPr>
              <a:t>3/29/2017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5D79554-1A75-964A-B263-2716B1B73EBB}" type="slidenum">
              <a:rPr lang="en-US"/>
              <a:pPr>
                <a:defRPr/>
              </a:pPr>
              <a:t>‹#›</a:t>
            </a:fld>
            <a:endParaRPr lang="en-US"/>
          </a:p>
        </p:txBody>
      </p:sp>
    </p:spTree>
    <p:extLst>
      <p:ext uri="{BB962C8B-B14F-4D97-AF65-F5344CB8AC3E}">
        <p14:creationId xmlns:p14="http://schemas.microsoft.com/office/powerpoint/2010/main" val="3218626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66478CB1-F954-144E-AF12-D5B310AC76D6}"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27F84272-72D6-C849-8563-B7B0007B0ED8}" type="slidenum">
              <a:rPr lang="en-US"/>
              <a:pPr>
                <a:defRPr/>
              </a:pPr>
              <a:t>‹#›</a:t>
            </a:fld>
            <a:endParaRPr lang="en-US"/>
          </a:p>
        </p:txBody>
      </p:sp>
    </p:spTree>
    <p:extLst>
      <p:ext uri="{BB962C8B-B14F-4D97-AF65-F5344CB8AC3E}">
        <p14:creationId xmlns:p14="http://schemas.microsoft.com/office/powerpoint/2010/main" val="41995538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3A7222F-56FD-1C43-A9BD-00B5277E279A}" type="datetimeFigureOut">
              <a:rPr lang="en-US"/>
              <a:pPr>
                <a:defRPr/>
              </a:pPr>
              <a:t>3/29/2017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0FB4C7C0-39C8-8847-B05C-0096F4FA5363}" type="slidenum">
              <a:rPr lang="en-US"/>
              <a:pPr>
                <a:defRPr/>
              </a:pPr>
              <a:t>‹#›</a:t>
            </a:fld>
            <a:endParaRPr lang="en-US"/>
          </a:p>
        </p:txBody>
      </p:sp>
    </p:spTree>
    <p:extLst>
      <p:ext uri="{BB962C8B-B14F-4D97-AF65-F5344CB8AC3E}">
        <p14:creationId xmlns:p14="http://schemas.microsoft.com/office/powerpoint/2010/main" val="3101100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a:off x="0" y="990600"/>
            <a:ext cx="9144000" cy="5386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6" name="Title 5"/>
          <p:cNvSpPr>
            <a:spLocks noGrp="1"/>
          </p:cNvSpPr>
          <p:nvPr>
            <p:ph type="title"/>
          </p:nvPr>
        </p:nvSpPr>
        <p:spPr>
          <a:xfrm>
            <a:off x="0" y="2670048"/>
            <a:ext cx="9144000" cy="704088"/>
          </a:xfrm>
        </p:spPr>
        <p:txBody>
          <a:bodyPr/>
          <a:lstStyle>
            <a:lvl1pPr marL="0" indent="0" algn="ctr">
              <a:defRPr/>
            </a:lvl1pPr>
          </a:lstStyle>
          <a:p>
            <a:r>
              <a:rPr lang="en-US" smtClean="0"/>
              <a:t>Click to edit Master title style</a:t>
            </a:r>
            <a:endParaRPr lang="en-US" dirty="0"/>
          </a:p>
        </p:txBody>
      </p:sp>
      <p:sp>
        <p:nvSpPr>
          <p:cNvPr id="4" name="Date Placeholder 1"/>
          <p:cNvSpPr>
            <a:spLocks noGrp="1"/>
          </p:cNvSpPr>
          <p:nvPr>
            <p:ph type="dt" sz="half" idx="10"/>
          </p:nvPr>
        </p:nvSpPr>
        <p:spPr>
          <a:xfrm>
            <a:off x="7010400" y="5943600"/>
            <a:ext cx="2133600" cy="365125"/>
          </a:xfrm>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153965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6B9E9E7A-E97C-BD4C-826D-78BA6D467DD5}"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641117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75CA202F-23CA-134A-8F39-61862EC3EBAC}"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650317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EE2EE232-160F-AC47-AD7C-3109ED140508}"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726807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0CCD1E37-F8E7-474D-AD4D-E2AF5145CF7C}"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411254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248147-C529-3043-BACF-DF0AB28E2AB9}"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85054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9" name="Slide Number Placeholder 8"/>
          <p:cNvSpPr>
            <a:spLocks noGrp="1"/>
          </p:cNvSpPr>
          <p:nvPr>
            <p:ph type="sldNum" sz="quarter" idx="12"/>
          </p:nvPr>
        </p:nvSpPr>
        <p:spPr/>
        <p:txBody>
          <a:bodyPr/>
          <a:lstStyle>
            <a:lvl1pPr>
              <a:defRPr/>
            </a:lvl1pPr>
          </a:lstStyle>
          <a:p>
            <a:fld id="{505063FA-3721-AA4D-AD72-18103E9CECE7}"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296347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Slide Number Placeholder 4"/>
          <p:cNvSpPr>
            <a:spLocks noGrp="1"/>
          </p:cNvSpPr>
          <p:nvPr>
            <p:ph type="sldNum" sz="quarter" idx="12"/>
          </p:nvPr>
        </p:nvSpPr>
        <p:spPr/>
        <p:txBody>
          <a:bodyPr/>
          <a:lstStyle>
            <a:lvl1pPr>
              <a:defRPr/>
            </a:lvl1pPr>
          </a:lstStyle>
          <a:p>
            <a:fld id="{827CDCD7-94E3-0143-B494-4721EB5AC9F3}"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603048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4" name="Slide Number Placeholder 3"/>
          <p:cNvSpPr>
            <a:spLocks noGrp="1"/>
          </p:cNvSpPr>
          <p:nvPr>
            <p:ph type="sldNum" sz="quarter" idx="12"/>
          </p:nvPr>
        </p:nvSpPr>
        <p:spPr/>
        <p:txBody>
          <a:bodyPr/>
          <a:lstStyle>
            <a:lvl1pPr>
              <a:defRPr/>
            </a:lvl1pPr>
          </a:lstStyle>
          <a:p>
            <a:fld id="{2C5E29EB-5E12-4C4D-8B36-F72ED71D9D3B}"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792219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AEDCEE0A-3E8B-F348-9232-2E11665C6A0C}"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4781513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p:txBody>
          <a:bodyPr/>
          <a:lstStyle>
            <a:lvl1pPr>
              <a:defRPr/>
            </a:lvl1pPr>
          </a:lstStyle>
          <a:p>
            <a:fld id="{39E55C0F-0196-C141-9E0E-9E76E0BDCBEF}"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298977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52FA2647-295B-CD4C-8C7D-2DDAF87B89A7}"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923826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p:txBody>
          <a:bodyPr/>
          <a:lstStyle>
            <a:lvl1pPr>
              <a:defRPr/>
            </a:lvl1pPr>
          </a:lstStyle>
          <a:p>
            <a:fld id="{CAD21B51-B8D2-5A48-93FF-C7DCF0435D26}"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117863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801AA9F-D9BC-FD44-89F1-0A57B817654A}"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1769231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1EFE209A-892D-EA42-8FA7-7DF0F5DBA587}"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653081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029F0B4-CE8C-2C4C-B5DC-847C60D4BC80}"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24391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EEA814-2E0B-9C4D-A082-06D003D4305C}"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961208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ED53715E-2390-9847-AAD8-DB2CCCCCCEBB}"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89403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100B451-EB10-CD4D-908B-2A76663040D5}"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30349183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latin typeface="Arial"/>
              <a:ea typeface="ＭＳ Ｐゴシック"/>
              <a:cs typeface="ＭＳ Ｐゴシック"/>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2A009A0-2BDD-FB46-9989-84182D3AA27A}" type="slidenum">
              <a:rPr lang="en-US">
                <a:solidFill>
                  <a:srgbClr val="000000"/>
                </a:solidFill>
                <a:latin typeface="Arial"/>
                <a:ea typeface="ＭＳ Ｐゴシック"/>
                <a:cs typeface="ＭＳ Ｐゴシック"/>
              </a: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934485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01289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995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30789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44633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66400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40337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187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5" name="Rectangle 6"/>
          <p:cNvSpPr>
            <a:spLocks noGrp="1" noChangeArrowheads="1"/>
          </p:cNvSpPr>
          <p:nvPr>
            <p:ph type="sldNum" sz="quarter" idx="12"/>
          </p:nvPr>
        </p:nvSpPr>
        <p:spPr>
          <a:ln/>
        </p:spPr>
        <p:txBody>
          <a:bodyPr/>
          <a:lstStyle>
            <a:lvl1pPr>
              <a:defRPr/>
            </a:lvl1pPr>
          </a:lstStyle>
          <a:p>
            <a:pPr>
              <a:defRPr/>
            </a:pPr>
            <a:fld id="{22454614-37FA-B64F-8743-D7D4E3830DDC}"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20822648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79690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93531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01033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86487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BF713A-DD6D-9240-8CC9-1ABFF292A8A4}"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511027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2D8D0-BDB9-404C-8D5E-66F96AC3C073}"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57532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648418-0927-0449-84E4-25FACBBC75A9}"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4618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0CB140-8478-224D-9432-EF2C5183EC10}"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45092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B34055-D75F-404D-A260-A7D676959D3D}"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1580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9AED35-2F55-0E43-9E98-15956CF583A7}"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8177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a:defRPr/>
            </a:pPr>
            <a:fld id="{2C268C12-D865-6641-BE7C-48DA68848839}"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957502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BC85-8F2A-7641-80BF-7CC75DCC462F}"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486856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F6BA6-4D36-6F45-9C99-CBF7EB328A06}"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858666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315DBA-37C7-AF4B-9346-4AEEE6F50104}"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47014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58FD91-3B96-FA4C-92D9-F8B057904CEF}"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18080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6B805-19EC-A945-BFC6-190B927CC919}"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52497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09853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00059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62060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31212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304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06F251-9CF9-414E-B4BA-240B33336942}"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15445279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7088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89415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84577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96034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92804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91674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5502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88163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79408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196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a typeface="ＭＳ Ｐゴシック"/>
              <a:cs typeface="ＭＳ Ｐゴシック"/>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1A37C4-A32E-E048-88E4-5163739CD82A}" type="slidenum">
              <a:rPr lang="en-US">
                <a:solidFill>
                  <a:srgbClr val="000000"/>
                </a:solidFill>
                <a:latin typeface="Arial"/>
                <a:ea typeface="ＭＳ Ｐゴシック"/>
                <a:cs typeface="ＭＳ Ｐゴシック"/>
              </a:rPr>
              <a:pPr>
                <a:defRPr/>
              </a:pPr>
              <a:t>‹#›</a:t>
            </a:fld>
            <a:endParaRPr lang="en-US">
              <a:solidFill>
                <a:srgbClr val="000000"/>
              </a:solidFill>
              <a:latin typeface="Arial"/>
              <a:ea typeface="ＭＳ Ｐゴシック"/>
              <a:cs typeface="ＭＳ Ｐゴシック"/>
            </a:endParaRPr>
          </a:p>
        </p:txBody>
      </p:sp>
    </p:spTree>
    <p:extLst>
      <p:ext uri="{BB962C8B-B14F-4D97-AF65-F5344CB8AC3E}">
        <p14:creationId xmlns:p14="http://schemas.microsoft.com/office/powerpoint/2010/main" val="5748460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03514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97354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48561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83643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73503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6188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973750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28054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20451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91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heme" Target="../theme/theme1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theme" Target="../theme/theme1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theme" Target="../theme/theme16.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theme" Target="../theme/theme17.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18.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19.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0.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theme" Target="../theme/theme21.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2.xml"/><Relationship Id="rId3" Type="http://schemas.openxmlformats.org/officeDocument/2006/relationships/slideLayout" Target="../slideLayouts/slideLayout247.xml"/><Relationship Id="rId7" Type="http://schemas.openxmlformats.org/officeDocument/2006/relationships/slideLayout" Target="../slideLayouts/slideLayout251.xml"/><Relationship Id="rId12" Type="http://schemas.openxmlformats.org/officeDocument/2006/relationships/theme" Target="../theme/theme22.xml"/><Relationship Id="rId2" Type="http://schemas.openxmlformats.org/officeDocument/2006/relationships/slideLayout" Target="../slideLayouts/slideLayout246.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5" Type="http://schemas.openxmlformats.org/officeDocument/2006/relationships/slideLayout" Target="../slideLayouts/slideLayout249.xml"/><Relationship Id="rId10" Type="http://schemas.openxmlformats.org/officeDocument/2006/relationships/slideLayout" Target="../slideLayouts/slideLayout254.xml"/><Relationship Id="rId4" Type="http://schemas.openxmlformats.org/officeDocument/2006/relationships/slideLayout" Target="../slideLayouts/slideLayout248.xml"/><Relationship Id="rId9" Type="http://schemas.openxmlformats.org/officeDocument/2006/relationships/slideLayout" Target="../slideLayouts/slideLayout25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3.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theme" Target="../theme/theme2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914F1FA3-DCC3-AD45-BCB4-0E1BAFBC007B}"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80576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AC44B-6181-8D45-8C80-19AEAB9FFB18}"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768718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00000"/>
                </a:solidFill>
                <a:ea typeface="Osaka"/>
                <a:cs typeface="Osaka"/>
              </a:defRPr>
            </a:lvl1pPr>
          </a:lstStyle>
          <a:p>
            <a:pPr defTabSz="914400" eaLnBrk="0" fontAlgn="base" hangingPunct="0">
              <a:spcBef>
                <a:spcPct val="0"/>
              </a:spcBef>
              <a:spcAft>
                <a:spcPct val="0"/>
              </a:spcAft>
              <a:defRPr/>
            </a:pPr>
            <a:endParaRPr lang="en-US">
              <a:latin typeface="Arial" charset="0"/>
            </a:endParaRPr>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solidFill>
                  <a:srgbClr val="000000"/>
                </a:solidFill>
                <a:ea typeface="Osaka"/>
                <a:cs typeface="Osaka"/>
              </a:defRPr>
            </a:lvl1pPr>
          </a:lstStyle>
          <a:p>
            <a:pPr defTabSz="914400" eaLnBrk="0" fontAlgn="base" hangingPunct="0">
              <a:spcBef>
                <a:spcPct val="0"/>
              </a:spcBef>
              <a:spcAft>
                <a:spcPct val="0"/>
              </a:spcAft>
              <a:defRPr/>
            </a:pPr>
            <a:endParaRPr lang="en-US">
              <a:latin typeface="Arial" charset="0"/>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a:cs typeface="Osaka"/>
              </a:defRPr>
            </a:lvl1pPr>
          </a:lstStyle>
          <a:p>
            <a:pPr defTabSz="914400" eaLnBrk="0" fontAlgn="base" hangingPunct="0">
              <a:spcBef>
                <a:spcPct val="0"/>
              </a:spcBef>
              <a:spcAft>
                <a:spcPct val="0"/>
              </a:spcAft>
              <a:defRPr/>
            </a:pPr>
            <a:fld id="{E0AC7C7C-4FF1-5B4A-B97C-B7177ED73AE3}" type="slidenum">
              <a:rPr lang="en-US">
                <a:latin typeface="Arial" charset="0"/>
              </a:rPr>
              <a:pPr defTabSz="914400" eaLnBrk="0" fontAlgn="base" hangingPunct="0">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6368859"/>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6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86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smtClean="0">
                <a:solidFill>
                  <a:prstClr val="black">
                    <a:tint val="75000"/>
                  </a:prstClr>
                </a:solidFill>
                <a:latin typeface="Calibri"/>
                <a:ea typeface="+mn-ea"/>
                <a:cs typeface="+mn-cs"/>
              </a:defRPr>
            </a:lvl1pPr>
          </a:lstStyle>
          <a:p>
            <a:pPr>
              <a:defRPr/>
            </a:pPr>
            <a:fld id="{A9019F4B-57B2-5947-9F2D-A163ED003F50}" type="datetimeFigureOut">
              <a:rPr lang="en-US"/>
              <a:pPr>
                <a:defRPr/>
              </a:pPr>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smtClean="0">
                <a:solidFill>
                  <a:prstClr val="black">
                    <a:tint val="75000"/>
                  </a:prstClr>
                </a:solidFill>
                <a:latin typeface="Calibri"/>
                <a:ea typeface="+mn-ea"/>
                <a:cs typeface="+mn-cs"/>
              </a:defRPr>
            </a:lvl1pPr>
          </a:lstStyle>
          <a:p>
            <a:pPr>
              <a:defRPr/>
            </a:pPr>
            <a:fld id="{EDABE9E1-502F-494B-A4ED-40EA6856CA7A}" type="slidenum">
              <a:rPr lang="en-US"/>
              <a:pPr>
                <a:defRPr/>
              </a:pPr>
              <a:t>‹#›</a:t>
            </a:fld>
            <a:endParaRPr lang="en-US"/>
          </a:p>
        </p:txBody>
      </p:sp>
    </p:spTree>
    <p:extLst>
      <p:ext uri="{BB962C8B-B14F-4D97-AF65-F5344CB8AC3E}">
        <p14:creationId xmlns:p14="http://schemas.microsoft.com/office/powerpoint/2010/main" val="3451436166"/>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solidFill>
                  <a:prstClr val="black">
                    <a:tint val="75000"/>
                  </a:prstClr>
                </a:solidFill>
                <a:latin typeface="Palatino Linotype"/>
                <a:ea typeface="ヒラギノ角ゴ ProN W3" charset="0"/>
                <a:cs typeface="ヒラギノ角ゴ ProN W3" charset="0"/>
              </a:rPr>
              <a:pPr/>
              <a:t>3/29/2017</a:t>
            </a:fld>
            <a:endParaRPr lang="en-US">
              <a:solidFill>
                <a:prstClr val="black">
                  <a:tint val="75000"/>
                </a:prstClr>
              </a:solidFill>
              <a:latin typeface="Palatino Linotype"/>
              <a:ea typeface="ヒラギノ角ゴ ProN W3" charset="0"/>
              <a:cs typeface="ヒラギノ角ゴ ProN W3"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Palatino Linotype"/>
              <a:ea typeface="ヒラギノ角ゴ ProN W3" charset="0"/>
              <a:cs typeface="ヒラギノ角ゴ ProN W3"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solidFill>
                  <a:prstClr val="black">
                    <a:tint val="75000"/>
                  </a:prstClr>
                </a:solidFill>
                <a:latin typeface="Palatino Linotype"/>
                <a:ea typeface="ヒラギノ角ゴ ProN W3" charset="0"/>
                <a:cs typeface="ヒラギノ角ゴ ProN W3" charset="0"/>
              </a:rPr>
              <a:pPr/>
              <a:t>‹#›</a:t>
            </a:fld>
            <a:endParaRPr lang="en-US">
              <a:solidFill>
                <a:prstClr val="black">
                  <a:tint val="75000"/>
                </a:prstClr>
              </a:solidFill>
              <a:latin typeface="Palatino Linotype"/>
              <a:ea typeface="ヒラギノ角ゴ ProN W3" charset="0"/>
              <a:cs typeface="ヒラギノ角ゴ ProN W3" charset="0"/>
            </a:endParaRPr>
          </a:p>
        </p:txBody>
      </p:sp>
    </p:spTree>
    <p:extLst>
      <p:ext uri="{BB962C8B-B14F-4D97-AF65-F5344CB8AC3E}">
        <p14:creationId xmlns:p14="http://schemas.microsoft.com/office/powerpoint/2010/main" val="817225653"/>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48995-8C7B-6A45-A634-73592571E189}" type="datetimeFigureOut">
              <a:rPr lang="en-US" smtClean="0">
                <a:solidFill>
                  <a:prstClr val="black">
                    <a:tint val="75000"/>
                  </a:prstClr>
                </a:solidFill>
                <a:latin typeface="Calibri"/>
                <a:ea typeface="ヒラギノ角ゴ ProN W3" charset="0"/>
                <a:cs typeface="ヒラギノ角ゴ ProN W3" charset="0"/>
                <a:sym typeface="GillSans Light" charset="0"/>
              </a:rPr>
              <a:pPr/>
              <a:t>3/29/2017</a:t>
            </a:fld>
            <a:endParaRPr lang="en-US">
              <a:solidFill>
                <a:prstClr val="black">
                  <a:tint val="75000"/>
                </a:prstClr>
              </a:solidFill>
              <a:latin typeface="Calibri"/>
              <a:ea typeface="ヒラギノ角ゴ ProN W3" charset="0"/>
              <a:cs typeface="ヒラギノ角ゴ ProN W3" charset="0"/>
              <a:sym typeface="GillSans Light"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a typeface="ヒラギノ角ゴ ProN W3" charset="0"/>
              <a:cs typeface="ヒラギノ角ゴ ProN W3" charset="0"/>
              <a:sym typeface="GillSans Light"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latin typeface="Calibri"/>
                <a:ea typeface="ヒラギノ角ゴ ProN W3" charset="0"/>
                <a:cs typeface="ヒラギノ角ゴ ProN W3" charset="0"/>
                <a:sym typeface="GillSans Light" charset="0"/>
              </a:rPr>
              <a:pPr/>
              <a:t>‹#›</a:t>
            </a:fld>
            <a:endParaRPr lang="en-US">
              <a:solidFill>
                <a:prstClr val="black">
                  <a:tint val="75000"/>
                </a:prstClr>
              </a:solidFill>
              <a:latin typeface="Calibri"/>
              <a:ea typeface="ヒラギノ角ゴ ProN W3" charset="0"/>
              <a:cs typeface="ヒラギノ角ゴ ProN W3" charset="0"/>
              <a:sym typeface="GillSans Light" charset="0"/>
            </a:endParaRPr>
          </a:p>
        </p:txBody>
      </p:sp>
    </p:spTree>
    <p:extLst>
      <p:ext uri="{BB962C8B-B14F-4D97-AF65-F5344CB8AC3E}">
        <p14:creationId xmlns:p14="http://schemas.microsoft.com/office/powerpoint/2010/main" val="1641085471"/>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defTabSz="914400" eaLnBrk="0" fontAlgn="base" hangingPunct="0">
              <a:spcBef>
                <a:spcPct val="0"/>
              </a:spcBef>
              <a:spcAft>
                <a:spcPct val="0"/>
              </a:spcAft>
            </a:pPr>
            <a:endParaRPr lang="en-US" smtClean="0">
              <a:solidFill>
                <a:srgbClr val="000000"/>
              </a:solidFill>
              <a:latin typeface="Arial" charset="0"/>
              <a:ea typeface="Osaka"/>
              <a:cs typeface="Osaka"/>
            </a:endParaRPr>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defTabSz="914400" eaLnBrk="0" fontAlgn="base" hangingPunct="0">
              <a:spcBef>
                <a:spcPct val="0"/>
              </a:spcBef>
              <a:spcAft>
                <a:spcPct val="0"/>
              </a:spcAft>
            </a:pPr>
            <a:endParaRPr lang="en-US" smtClean="0">
              <a:solidFill>
                <a:srgbClr val="000000"/>
              </a:solidFill>
              <a:latin typeface="Arial" charset="0"/>
              <a:ea typeface="Osaka"/>
              <a:cs typeface="Osaka"/>
            </a:endParaRPr>
          </a:p>
        </p:txBody>
      </p:sp>
      <p:sp>
        <p:nvSpPr>
          <p:cNvPr id="256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ea typeface="+mn-ea"/>
                <a:cs typeface="+mn-cs"/>
              </a:defRPr>
            </a:lvl1pPr>
          </a:lstStyle>
          <a:p>
            <a:pPr defTabSz="914400" eaLnBrk="0" fontAlgn="base" hangingPunct="0">
              <a:spcBef>
                <a:spcPct val="0"/>
              </a:spcBef>
              <a:spcAft>
                <a:spcPct val="0"/>
              </a:spcAft>
            </a:pPr>
            <a:fld id="{278A1518-F1D7-8141-8A04-97D424C4060C}" type="slidenum">
              <a:rPr lang="en-US" smtClean="0">
                <a:solidFill>
                  <a:srgbClr val="000000"/>
                </a:solidFill>
                <a:latin typeface="Arial" charset="0"/>
                <a:ea typeface="Osaka"/>
                <a:cs typeface="Osaka"/>
              </a:rPr>
              <a:pPr defTabSz="914400" eaLnBrk="0" fontAlgn="base" hangingPunct="0">
                <a:spcBef>
                  <a:spcPct val="0"/>
                </a:spcBef>
                <a:spcAft>
                  <a:spcPct val="0"/>
                </a:spcAft>
              </a:pPr>
              <a:t>‹#›</a:t>
            </a:fld>
            <a:endParaRPr lang="en-US" smtClean="0">
              <a:solidFill>
                <a:srgbClr val="000000"/>
              </a:solidFill>
              <a:latin typeface="Arial" charset="0"/>
              <a:ea typeface="Osaka"/>
              <a:cs typeface="Osaka"/>
            </a:endParaRPr>
          </a:p>
        </p:txBody>
      </p:sp>
    </p:spTree>
    <p:extLst>
      <p:ext uri="{BB962C8B-B14F-4D97-AF65-F5344CB8AC3E}">
        <p14:creationId xmlns:p14="http://schemas.microsoft.com/office/powerpoint/2010/main" val="3324026709"/>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Osaka" charset="0"/>
          <a:cs typeface="Osaka" charset="0"/>
        </a:defRPr>
      </a:lvl2pPr>
      <a:lvl3pPr algn="ctr" rtl="0" fontAlgn="base">
        <a:spcBef>
          <a:spcPct val="0"/>
        </a:spcBef>
        <a:spcAft>
          <a:spcPct val="0"/>
        </a:spcAft>
        <a:defRPr sz="4400">
          <a:solidFill>
            <a:schemeClr val="tx2"/>
          </a:solidFill>
          <a:latin typeface="Arial" charset="0"/>
          <a:ea typeface="Osaka" charset="0"/>
          <a:cs typeface="Osaka" charset="0"/>
        </a:defRPr>
      </a:lvl3pPr>
      <a:lvl4pPr algn="ctr" rtl="0" fontAlgn="base">
        <a:spcBef>
          <a:spcPct val="0"/>
        </a:spcBef>
        <a:spcAft>
          <a:spcPct val="0"/>
        </a:spcAft>
        <a:defRPr sz="4400">
          <a:solidFill>
            <a:schemeClr val="tx2"/>
          </a:solidFill>
          <a:latin typeface="Arial" charset="0"/>
          <a:ea typeface="Osaka" charset="0"/>
          <a:cs typeface="Osaka" charset="0"/>
        </a:defRPr>
      </a:lvl4pPr>
      <a:lvl5pPr algn="ctr" rtl="0" fontAlgn="base">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9BAB8-68FE-154E-A400-3EC5E3BD457F}"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E05AE-0182-8D47-A182-7EF02697607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07459329"/>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7F996B32-BED1-4948-8813-77D214726CF0}"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5523007"/>
      </p:ext>
    </p:extLst>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 id="2147484306" r:id="rId8"/>
    <p:sldLayoutId id="2147484307" r:id="rId9"/>
    <p:sldLayoutId id="2147484308" r:id="rId10"/>
    <p:sldLayoutId id="2147484309" r:id="rId11"/>
    <p:sldLayoutId id="2147484310" r:id="rId12"/>
    <p:sldLayoutId id="2147484311" r:id="rId13"/>
    <p:sldLayoutId id="214748431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89000" y="177800"/>
            <a:ext cx="7366000" cy="1714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1026" name="Rectangle 2"/>
          <p:cNvSpPr>
            <a:spLocks noGrp="1" noChangeArrowheads="1"/>
          </p:cNvSpPr>
          <p:nvPr>
            <p:ph type="body" idx="1"/>
          </p:nvPr>
        </p:nvSpPr>
        <p:spPr bwMode="auto">
          <a:xfrm>
            <a:off x="889000" y="1943100"/>
            <a:ext cx="7366000" cy="4025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extLst>
      <p:ext uri="{BB962C8B-B14F-4D97-AF65-F5344CB8AC3E}">
        <p14:creationId xmlns:p14="http://schemas.microsoft.com/office/powerpoint/2010/main" val="1934060047"/>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604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033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462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018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447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019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591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16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735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ED144-F0F5-8741-B5F5-60F66FA52BD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2C9A6-FF80-9A49-87B0-F6186896434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7770351"/>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0B111-EEFB-364D-9EED-4BD4DF450FF0}"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929682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764985"/>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Gill Sans" charset="0"/>
        </a:defRPr>
      </a:lvl1pPr>
      <a:lvl2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eaLnBrk="0" fontAlgn="base" hangingPunct="0">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79BFA-D9D8-124C-BA64-34B14E4CE6D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7406C9-891E-1E46-85DA-A299F8234AC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36266178"/>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89607-DC59-4042-BEBA-DD68F875DB7F}"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040B1-C558-E849-A1BC-88C90D8BABC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29497796"/>
      </p:ext>
    </p:extLst>
  </p:cSld>
  <p:clrMap bg1="lt1" tx1="dk1" bg2="lt2" tx2="dk2" accent1="accent1" accent2="accent2" accent3="accent3" accent4="accent4" accent5="accent5" accent6="accent6" hlink="hlink" folHlink="folHlink"/>
  <p:sldLayoutIdLst>
    <p:sldLayoutId id="2147484494" r:id="rId1"/>
    <p:sldLayoutId id="2147484495" r:id="rId2"/>
    <p:sldLayoutId id="2147484496" r:id="rId3"/>
    <p:sldLayoutId id="2147484497" r:id="rId4"/>
    <p:sldLayoutId id="2147484498" r:id="rId5"/>
    <p:sldLayoutId id="2147484499" r:id="rId6"/>
    <p:sldLayoutId id="2147484500" r:id="rId7"/>
    <p:sldLayoutId id="2147484501" r:id="rId8"/>
    <p:sldLayoutId id="2147484502" r:id="rId9"/>
    <p:sldLayoutId id="2147484503" r:id="rId10"/>
    <p:sldLayoutId id="214748450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48995-8C7B-6A45-A634-73592571E189}"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3896109"/>
      </p:ext>
    </p:extLst>
  </p:cSld>
  <p:clrMap bg1="lt1" tx1="dk1" bg2="lt2" tx2="dk2" accent1="accent1" accent2="accent2" accent3="accent3" accent4="accent4" accent5="accent5" accent6="accent6" hlink="hlink" folHlink="folHlink"/>
  <p:sldLayoutIdLst>
    <p:sldLayoutId id="2147484506" r:id="rId1"/>
    <p:sldLayoutId id="2147484507" r:id="rId2"/>
    <p:sldLayoutId id="2147484508" r:id="rId3"/>
    <p:sldLayoutId id="2147484509" r:id="rId4"/>
    <p:sldLayoutId id="2147484510" r:id="rId5"/>
    <p:sldLayoutId id="2147484511" r:id="rId6"/>
    <p:sldLayoutId id="2147484512" r:id="rId7"/>
    <p:sldLayoutId id="2147484513" r:id="rId8"/>
    <p:sldLayoutId id="2147484514" r:id="rId9"/>
    <p:sldLayoutId id="2147484515" r:id="rId10"/>
    <p:sldLayoutId id="21474845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0A358-728A-AC4D-AFF4-C4ADF3190DE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E1BA5-066D-254A-AD15-771C71DD15D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9255504"/>
      </p:ext>
    </p:extLst>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5563E1BF-4B91-9340-B3E7-C47C30427958}" type="datetimeFigureOut">
              <a:rPr lang="en-US"/>
              <a:pPr>
                <a:defRPr/>
              </a:pPr>
              <a:t>3/29/2017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4467F642-B4D4-184F-9681-759FF8FC99C1}" type="slidenum">
              <a:rPr lang="en-US"/>
              <a:pPr>
                <a:defRPr/>
              </a:pPr>
              <a:t>‹#›</a:t>
            </a:fld>
            <a:endParaRPr lang="en-US"/>
          </a:p>
        </p:txBody>
      </p:sp>
    </p:spTree>
    <p:extLst>
      <p:ext uri="{BB962C8B-B14F-4D97-AF65-F5344CB8AC3E}">
        <p14:creationId xmlns:p14="http://schemas.microsoft.com/office/powerpoint/2010/main" val="319584556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1EDFB180-3652-A545-9067-74A9318E5FCD}"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8157584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E4C97-3F1E-6A48-AF76-2EBA78705886}"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913346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64620-4052-7646-8A62-3965DDFBD897}" type="datetime1">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0412519"/>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56714-D6F4-DE40-84DB-8DBF03700FF4}"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925854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3696460"/>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88663-F4F5-A84D-9AD1-8EF4D3CE8B9B}" type="datetimeFigureOut">
              <a:rPr lang="en-US" smtClean="0">
                <a:solidFill>
                  <a:prstClr val="black">
                    <a:tint val="75000"/>
                  </a:prstClr>
                </a:solidFill>
                <a:latin typeface="Calibri"/>
              </a:rPr>
              <a:pPr/>
              <a:t>3/29/2017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294412"/>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0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2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3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48.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98.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15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Word_97_-_2003_Document1.doc"/></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jpeg"/><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78.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7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73.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273.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73.xml"/></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73.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7.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Word_97_-_2003_Document2.doc"/></Relationships>
</file>

<file path=ppt/slides/_rels/slide5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273.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273.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73.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273.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73.xml"/></Relationships>
</file>

<file path=ppt/slides/_rels/slide5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273.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273.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273.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6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9.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6.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1.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19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1390719_10151787669726325_301743632_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06034" y="1728190"/>
            <a:ext cx="4788308" cy="4963879"/>
          </a:xfrm>
          <a:prstGeom prst="rect">
            <a:avLst/>
          </a:prstGeom>
        </p:spPr>
      </p:pic>
      <p:sp>
        <p:nvSpPr>
          <p:cNvPr id="6" name="Text Box 1029"/>
          <p:cNvSpPr txBox="1">
            <a:spLocks noChangeArrowheads="1"/>
          </p:cNvSpPr>
          <p:nvPr/>
        </p:nvSpPr>
        <p:spPr bwMode="auto">
          <a:xfrm>
            <a:off x="-71957" y="246643"/>
            <a:ext cx="6936716" cy="15799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ctr">
              <a:spcBef>
                <a:spcPts val="80"/>
              </a:spcBef>
            </a:pPr>
            <a:r>
              <a:rPr lang="en-US" sz="4800" b="1" dirty="0" smtClean="0">
                <a:solidFill>
                  <a:prstClr val="white"/>
                </a:solidFill>
                <a:latin typeface="Optima" charset="0"/>
              </a:rPr>
              <a:t>Rigorous Reading:</a:t>
            </a:r>
          </a:p>
          <a:p>
            <a:pPr algn="ctr">
              <a:spcBef>
                <a:spcPts val="80"/>
              </a:spcBef>
            </a:pPr>
            <a:r>
              <a:rPr lang="en-US" sz="4800" b="1" dirty="0" smtClean="0">
                <a:solidFill>
                  <a:prstClr val="white"/>
                </a:solidFill>
                <a:latin typeface="Optima" charset="0"/>
              </a:rPr>
              <a:t>5 Access Points </a:t>
            </a:r>
            <a:endParaRPr lang="en-US" sz="4800" b="1" dirty="0">
              <a:solidFill>
                <a:prstClr val="white"/>
              </a:solidFill>
              <a:latin typeface="Optima" charset="0"/>
            </a:endParaRPr>
          </a:p>
        </p:txBody>
      </p:sp>
      <p:sp>
        <p:nvSpPr>
          <p:cNvPr id="7" name="Rectangle 6"/>
          <p:cNvSpPr/>
          <p:nvPr/>
        </p:nvSpPr>
        <p:spPr>
          <a:xfrm>
            <a:off x="0" y="4731354"/>
            <a:ext cx="4480456" cy="1384995"/>
          </a:xfrm>
          <a:prstGeom prst="rect">
            <a:avLst/>
          </a:prstGeom>
        </p:spPr>
        <p:txBody>
          <a:bodyPr wrap="square">
            <a:spAutoFit/>
          </a:bodyPr>
          <a:lstStyle/>
          <a:p>
            <a:pPr algn="ctr"/>
            <a:r>
              <a:rPr lang="en-US" sz="2800" b="1" dirty="0" smtClean="0">
                <a:solidFill>
                  <a:srgbClr val="FFFFFF"/>
                </a:solidFill>
                <a:latin typeface="Calibri"/>
              </a:rPr>
              <a:t>Doug Fisher</a:t>
            </a:r>
          </a:p>
          <a:p>
            <a:pPr algn="ctr"/>
            <a:r>
              <a:rPr lang="en-US" sz="2800" b="1" dirty="0" err="1" smtClean="0">
                <a:solidFill>
                  <a:srgbClr val="FFFFFF"/>
                </a:solidFill>
                <a:latin typeface="Calibri"/>
              </a:rPr>
              <a:t>www.fisherandfrey.com</a:t>
            </a:r>
            <a:endParaRPr lang="en-US" sz="2800" b="1" dirty="0">
              <a:solidFill>
                <a:srgbClr val="FFFFFF"/>
              </a:solidFill>
              <a:latin typeface="Calibri"/>
            </a:endParaRPr>
          </a:p>
          <a:p>
            <a:pPr algn="ctr"/>
            <a:endParaRPr lang="en-US" sz="2800" b="1" dirty="0" smtClean="0">
              <a:solidFill>
                <a:srgbClr val="FFFFFF"/>
              </a:solidFill>
              <a:latin typeface="Calibri"/>
            </a:endParaRPr>
          </a:p>
        </p:txBody>
      </p:sp>
    </p:spTree>
    <p:extLst>
      <p:ext uri="{BB962C8B-B14F-4D97-AF65-F5344CB8AC3E}">
        <p14:creationId xmlns:p14="http://schemas.microsoft.com/office/powerpoint/2010/main" val="3805818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Access Points</a:t>
            </a:r>
            <a:endParaRPr lang="en-US" dirty="0"/>
          </a:p>
        </p:txBody>
      </p:sp>
      <p:sp>
        <p:nvSpPr>
          <p:cNvPr id="3" name="Content Placeholder 2"/>
          <p:cNvSpPr>
            <a:spLocks noGrp="1"/>
          </p:cNvSpPr>
          <p:nvPr>
            <p:ph idx="1"/>
          </p:nvPr>
        </p:nvSpPr>
        <p:spPr/>
        <p:txBody>
          <a:bodyPr/>
          <a:lstStyle/>
          <a:p>
            <a:r>
              <a:rPr lang="en-US" sz="5000" dirty="0" smtClean="0"/>
              <a:t>Purpose and Modeling</a:t>
            </a:r>
          </a:p>
          <a:p>
            <a:r>
              <a:rPr lang="en-US" dirty="0" smtClean="0"/>
              <a:t>Close and </a:t>
            </a:r>
            <a:r>
              <a:rPr lang="en-US" dirty="0" err="1" smtClean="0"/>
              <a:t>Scaffolded</a:t>
            </a:r>
            <a:r>
              <a:rPr lang="en-US" dirty="0" smtClean="0"/>
              <a:t> Reading</a:t>
            </a:r>
          </a:p>
          <a:p>
            <a:r>
              <a:rPr lang="en-US" dirty="0" smtClean="0"/>
              <a:t>Collaborative Conversations</a:t>
            </a:r>
          </a:p>
          <a:p>
            <a:r>
              <a:rPr lang="en-US" dirty="0" smtClean="0"/>
              <a:t>Wide, Independent Reading</a:t>
            </a:r>
          </a:p>
          <a:p>
            <a:r>
              <a:rPr lang="en-US" dirty="0" smtClean="0"/>
              <a:t>Formative Assessments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545" y="4540468"/>
            <a:ext cx="1973255" cy="1973255"/>
          </a:xfrm>
          <a:prstGeom prst="rect">
            <a:avLst/>
          </a:prstGeom>
        </p:spPr>
      </p:pic>
    </p:spTree>
    <p:extLst>
      <p:ext uri="{BB962C8B-B14F-4D97-AF65-F5344CB8AC3E}">
        <p14:creationId xmlns:p14="http://schemas.microsoft.com/office/powerpoint/2010/main" val="3520246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194" name="Rectangle 2"/>
          <p:cNvSpPr>
            <a:spLocks/>
          </p:cNvSpPr>
          <p:nvPr/>
        </p:nvSpPr>
        <p:spPr bwMode="auto">
          <a:xfrm>
            <a:off x="0" y="349250"/>
            <a:ext cx="36576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lgn="ctr" defTabSz="914400" fontAlgn="base">
              <a:spcBef>
                <a:spcPct val="0"/>
              </a:spcBef>
              <a:spcAft>
                <a:spcPct val="0"/>
              </a:spcAft>
            </a:pPr>
            <a:r>
              <a:rPr lang="en-US" sz="3200">
                <a:solidFill>
                  <a:srgbClr val="000000"/>
                </a:solidFill>
                <a:latin typeface="Optima" charset="0"/>
                <a:ea typeface="ＭＳ Ｐゴシック" charset="0"/>
                <a:cs typeface="ＭＳ Ｐゴシック" charset="0"/>
                <a:sym typeface="Optima" charset="0"/>
              </a:rPr>
              <a:t>The established purpose </a:t>
            </a:r>
          </a:p>
          <a:p>
            <a:pPr algn="ctr" defTabSz="914400" fontAlgn="base">
              <a:spcBef>
                <a:spcPct val="0"/>
              </a:spcBef>
              <a:spcAft>
                <a:spcPct val="0"/>
              </a:spcAft>
            </a:pPr>
            <a:r>
              <a:rPr lang="en-US" sz="4400">
                <a:solidFill>
                  <a:srgbClr val="000000"/>
                </a:solidFill>
                <a:latin typeface="Optima" charset="0"/>
                <a:ea typeface="ＭＳ Ｐゴシック" charset="0"/>
                <a:cs typeface="ＭＳ Ｐゴシック" charset="0"/>
                <a:sym typeface="Optima" charset="0"/>
              </a:rPr>
              <a:t>focuses</a:t>
            </a:r>
            <a:r>
              <a:rPr lang="en-US" sz="3200">
                <a:solidFill>
                  <a:srgbClr val="000000"/>
                </a:solidFill>
                <a:latin typeface="Optima" charset="0"/>
                <a:ea typeface="ＭＳ Ｐゴシック" charset="0"/>
                <a:cs typeface="ＭＳ Ｐゴシック" charset="0"/>
                <a:sym typeface="Optima" charset="0"/>
              </a:rPr>
              <a:t> </a:t>
            </a:r>
            <a:r>
              <a:rPr lang="en-US" sz="4400">
                <a:solidFill>
                  <a:srgbClr val="000000"/>
                </a:solidFill>
                <a:latin typeface="Optima" charset="0"/>
                <a:ea typeface="ＭＳ Ｐゴシック" charset="0"/>
                <a:cs typeface="ＭＳ Ｐゴシック" charset="0"/>
                <a:sym typeface="Optima" charset="0"/>
              </a:rPr>
              <a:t>on student learning</a:t>
            </a:r>
            <a:r>
              <a:rPr lang="en-US" sz="3200">
                <a:solidFill>
                  <a:srgbClr val="000000"/>
                </a:solidFill>
                <a:latin typeface="Optima" charset="0"/>
                <a:ea typeface="ＭＳ Ｐゴシック" charset="0"/>
                <a:cs typeface="ＭＳ Ｐゴシック" charset="0"/>
                <a:sym typeface="Optima" charset="0"/>
              </a:rPr>
              <a:t>, rather than an activity, assignment, or task.</a:t>
            </a:r>
          </a:p>
        </p:txBody>
      </p:sp>
    </p:spTree>
    <p:extLst>
      <p:ext uri="{BB962C8B-B14F-4D97-AF65-F5344CB8AC3E}">
        <p14:creationId xmlns:p14="http://schemas.microsoft.com/office/powerpoint/2010/main" val="402560362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4515" y="1401617"/>
            <a:ext cx="5986871" cy="4346903"/>
          </a:xfrm>
          <a:prstGeom prst="rect">
            <a:avLst/>
          </a:prstGeom>
        </p:spPr>
      </p:pic>
    </p:spTree>
    <p:extLst>
      <p:ext uri="{BB962C8B-B14F-4D97-AF65-F5344CB8AC3E}">
        <p14:creationId xmlns:p14="http://schemas.microsoft.com/office/powerpoint/2010/main" val="1117786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pic>
    </p:spTree>
    <p:extLst>
      <p:ext uri="{BB962C8B-B14F-4D97-AF65-F5344CB8AC3E}">
        <p14:creationId xmlns:p14="http://schemas.microsoft.com/office/powerpoint/2010/main" val="7599755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8000" y="647700"/>
            <a:ext cx="5080000" cy="676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Text Box 3"/>
          <p:cNvSpPr txBox="1">
            <a:spLocks noChangeArrowheads="1"/>
          </p:cNvSpPr>
          <p:nvPr/>
        </p:nvSpPr>
        <p:spPr bwMode="auto">
          <a:xfrm>
            <a:off x="2173288" y="212725"/>
            <a:ext cx="4371975" cy="830263"/>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a:defRPr/>
            </a:pPr>
            <a:r>
              <a:rPr lang="en-US" sz="4800" b="1" dirty="0">
                <a:solidFill>
                  <a:srgbClr val="1F497D"/>
                </a:solidFill>
                <a:latin typeface="Calibri"/>
                <a:ea typeface="ＭＳ Ｐゴシック" charset="0"/>
                <a:cs typeface="ＭＳ Ｐゴシック" charset="0"/>
              </a:rPr>
              <a:t>Three Questions</a:t>
            </a:r>
            <a:endParaRPr lang="en-US" sz="4000" b="1" dirty="0">
              <a:solidFill>
                <a:srgbClr val="1F497D"/>
              </a:solidFill>
              <a:latin typeface="Calibri"/>
              <a:ea typeface="ＭＳ Ｐゴシック" charset="0"/>
              <a:cs typeface="ＭＳ Ｐゴシック" charset="0"/>
            </a:endParaRPr>
          </a:p>
        </p:txBody>
      </p:sp>
      <p:sp>
        <p:nvSpPr>
          <p:cNvPr id="3" name="TextBox 2"/>
          <p:cNvSpPr txBox="1"/>
          <p:nvPr/>
        </p:nvSpPr>
        <p:spPr>
          <a:xfrm>
            <a:off x="3894138" y="1970088"/>
            <a:ext cx="4718050" cy="830262"/>
          </a:xfrm>
          <a:prstGeom prst="rect">
            <a:avLst/>
          </a:prstGeom>
          <a:noFill/>
        </p:spPr>
        <p:txBody>
          <a:bodyPr wrap="none">
            <a:spAutoFit/>
          </a:bodyPr>
          <a:lstStyle/>
          <a:p>
            <a:pPr>
              <a:defRPr/>
            </a:pPr>
            <a:r>
              <a:rPr lang="en-US" sz="3000" b="1" dirty="0">
                <a:solidFill>
                  <a:prstClr val="black"/>
                </a:solidFill>
                <a:latin typeface="Arial"/>
                <a:ea typeface="ＭＳ Ｐゴシック" charset="0"/>
                <a:cs typeface="Arial"/>
              </a:rPr>
              <a:t>What</a:t>
            </a:r>
            <a:r>
              <a:rPr lang="en-US" sz="3000" dirty="0">
                <a:solidFill>
                  <a:prstClr val="black"/>
                </a:solidFill>
                <a:latin typeface="Arial"/>
                <a:ea typeface="ＭＳ Ｐゴシック" charset="0"/>
                <a:cs typeface="Arial"/>
              </a:rPr>
              <a:t> am I learning today?</a:t>
            </a:r>
          </a:p>
          <a:p>
            <a:pPr>
              <a:defRPr/>
            </a:pPr>
            <a:endParaRPr lang="en-US" dirty="0">
              <a:solidFill>
                <a:prstClr val="black"/>
              </a:solidFill>
              <a:latin typeface="Calibri"/>
              <a:ea typeface="ＭＳ Ｐゴシック" charset="0"/>
              <a:cs typeface="ＭＳ Ｐゴシック" charset="0"/>
            </a:endParaRPr>
          </a:p>
        </p:txBody>
      </p:sp>
      <p:sp>
        <p:nvSpPr>
          <p:cNvPr id="4" name="TextBox 3"/>
          <p:cNvSpPr txBox="1"/>
          <p:nvPr/>
        </p:nvSpPr>
        <p:spPr>
          <a:xfrm>
            <a:off x="4135438" y="3611563"/>
            <a:ext cx="4248150" cy="831850"/>
          </a:xfrm>
          <a:prstGeom prst="rect">
            <a:avLst/>
          </a:prstGeom>
          <a:noFill/>
        </p:spPr>
        <p:txBody>
          <a:bodyPr wrap="none">
            <a:spAutoFit/>
          </a:bodyPr>
          <a:lstStyle/>
          <a:p>
            <a:pPr>
              <a:defRPr/>
            </a:pPr>
            <a:r>
              <a:rPr lang="en-US" sz="3000" b="1" dirty="0">
                <a:solidFill>
                  <a:prstClr val="black"/>
                </a:solidFill>
                <a:latin typeface="Arial"/>
                <a:ea typeface="ＭＳ Ｐゴシック" charset="0"/>
                <a:cs typeface="Arial"/>
              </a:rPr>
              <a:t>Why</a:t>
            </a:r>
            <a:r>
              <a:rPr lang="en-US" sz="3000" dirty="0">
                <a:solidFill>
                  <a:prstClr val="black"/>
                </a:solidFill>
                <a:latin typeface="Arial"/>
                <a:ea typeface="ＭＳ Ｐゴシック" charset="0"/>
                <a:cs typeface="Arial"/>
              </a:rPr>
              <a:t> am I learning this?</a:t>
            </a:r>
          </a:p>
          <a:p>
            <a:pPr>
              <a:defRPr/>
            </a:pPr>
            <a:endParaRPr lang="en-US" dirty="0">
              <a:solidFill>
                <a:prstClr val="black"/>
              </a:solidFill>
              <a:latin typeface="Calibri"/>
              <a:ea typeface="ＭＳ Ｐゴシック" charset="0"/>
              <a:cs typeface="ＭＳ Ｐゴシック" charset="0"/>
            </a:endParaRPr>
          </a:p>
        </p:txBody>
      </p:sp>
      <p:sp>
        <p:nvSpPr>
          <p:cNvPr id="13316" name="Text Box 4"/>
          <p:cNvSpPr txBox="1">
            <a:spLocks noChangeArrowheads="1"/>
          </p:cNvSpPr>
          <p:nvPr/>
        </p:nvSpPr>
        <p:spPr bwMode="auto">
          <a:xfrm>
            <a:off x="4176713" y="4608513"/>
            <a:ext cx="4206875" cy="2368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457200" indent="-457200">
              <a:defRPr sz="2400">
                <a:solidFill>
                  <a:schemeClr val="tx1"/>
                </a:solidFill>
                <a:latin typeface="Optima" charset="0"/>
                <a:ea typeface="ＭＳ Ｐゴシック" charset="0"/>
                <a:cs typeface="ＭＳ Ｐゴシック" charset="0"/>
              </a:defRPr>
            </a:lvl1pPr>
            <a:lvl2pPr marL="742950" indent="-285750">
              <a:defRPr sz="2400">
                <a:solidFill>
                  <a:schemeClr val="tx1"/>
                </a:solidFill>
                <a:latin typeface="Optima" charset="0"/>
                <a:ea typeface="ＭＳ Ｐゴシック" charset="0"/>
              </a:defRPr>
            </a:lvl2pPr>
            <a:lvl3pPr marL="1143000" indent="-228600">
              <a:defRPr sz="2400">
                <a:solidFill>
                  <a:schemeClr val="tx1"/>
                </a:solidFill>
                <a:latin typeface="Optima" charset="0"/>
                <a:ea typeface="ＭＳ Ｐゴシック" charset="0"/>
              </a:defRPr>
            </a:lvl3pPr>
            <a:lvl4pPr marL="1600200" indent="-228600">
              <a:defRPr sz="2400">
                <a:solidFill>
                  <a:schemeClr val="tx1"/>
                </a:solidFill>
                <a:latin typeface="Optima" charset="0"/>
                <a:ea typeface="ＭＳ Ｐゴシック" charset="0"/>
              </a:defRPr>
            </a:lvl4pPr>
            <a:lvl5pPr marL="2057400" indent="-228600">
              <a:defRPr sz="2400">
                <a:solidFill>
                  <a:schemeClr val="tx1"/>
                </a:solidFill>
                <a:latin typeface="Optima" charset="0"/>
                <a:ea typeface="ＭＳ Ｐゴシック" charset="0"/>
              </a:defRPr>
            </a:lvl5pPr>
            <a:lvl6pPr marL="2514600" indent="-228600" eaLnBrk="0" fontAlgn="base" hangingPunct="0">
              <a:spcBef>
                <a:spcPct val="0"/>
              </a:spcBef>
              <a:spcAft>
                <a:spcPct val="0"/>
              </a:spcAft>
              <a:defRPr sz="2400">
                <a:solidFill>
                  <a:schemeClr val="tx1"/>
                </a:solidFill>
                <a:latin typeface="Optima" charset="0"/>
                <a:ea typeface="ＭＳ Ｐゴシック" charset="0"/>
              </a:defRPr>
            </a:lvl6pPr>
            <a:lvl7pPr marL="2971800" indent="-228600" eaLnBrk="0" fontAlgn="base" hangingPunct="0">
              <a:spcBef>
                <a:spcPct val="0"/>
              </a:spcBef>
              <a:spcAft>
                <a:spcPct val="0"/>
              </a:spcAft>
              <a:defRPr sz="2400">
                <a:solidFill>
                  <a:schemeClr val="tx1"/>
                </a:solidFill>
                <a:latin typeface="Optima" charset="0"/>
                <a:ea typeface="ＭＳ Ｐゴシック" charset="0"/>
              </a:defRPr>
            </a:lvl7pPr>
            <a:lvl8pPr marL="3429000" indent="-228600" eaLnBrk="0" fontAlgn="base" hangingPunct="0">
              <a:spcBef>
                <a:spcPct val="0"/>
              </a:spcBef>
              <a:spcAft>
                <a:spcPct val="0"/>
              </a:spcAft>
              <a:defRPr sz="2400">
                <a:solidFill>
                  <a:schemeClr val="tx1"/>
                </a:solidFill>
                <a:latin typeface="Optima" charset="0"/>
                <a:ea typeface="ＭＳ Ｐゴシック" charset="0"/>
              </a:defRPr>
            </a:lvl8pPr>
            <a:lvl9pPr marL="3886200" indent="-228600" eaLnBrk="0" fontAlgn="base" hangingPunct="0">
              <a:spcBef>
                <a:spcPct val="0"/>
              </a:spcBef>
              <a:spcAft>
                <a:spcPct val="0"/>
              </a:spcAft>
              <a:defRPr sz="2400">
                <a:solidFill>
                  <a:schemeClr val="tx1"/>
                </a:solidFill>
                <a:latin typeface="Optima" charset="0"/>
                <a:ea typeface="ＭＳ Ｐゴシック" charset="0"/>
              </a:defRPr>
            </a:lvl9pPr>
          </a:lstStyle>
          <a:p>
            <a:pPr marL="0" indent="0">
              <a:defRPr/>
            </a:pPr>
            <a:endParaRPr lang="en-US" sz="4000" dirty="0">
              <a:solidFill>
                <a:prstClr val="black"/>
              </a:solidFill>
              <a:latin typeface="Arial"/>
              <a:cs typeface="Arial"/>
            </a:endParaRPr>
          </a:p>
          <a:p>
            <a:pPr marL="0" indent="0">
              <a:defRPr/>
            </a:pPr>
            <a:r>
              <a:rPr lang="en-US" sz="3000" b="1" dirty="0" smtClean="0">
                <a:solidFill>
                  <a:prstClr val="black"/>
                </a:solidFill>
                <a:latin typeface="Arial"/>
                <a:cs typeface="Arial"/>
              </a:rPr>
              <a:t>How</a:t>
            </a:r>
            <a:r>
              <a:rPr lang="en-US" sz="3000" dirty="0" smtClean="0">
                <a:solidFill>
                  <a:prstClr val="black"/>
                </a:solidFill>
                <a:latin typeface="Arial"/>
                <a:cs typeface="Arial"/>
              </a:rPr>
              <a:t> will I know that I have learned it?</a:t>
            </a:r>
            <a:endParaRPr lang="en-US" sz="3000" dirty="0">
              <a:solidFill>
                <a:prstClr val="black"/>
              </a:solidFill>
              <a:latin typeface="Arial"/>
              <a:cs typeface="Arial"/>
            </a:endParaRPr>
          </a:p>
          <a:p>
            <a:pPr>
              <a:buFont typeface="Arial" charset="0"/>
              <a:buAutoNum type="arabicPeriod"/>
              <a:defRPr/>
            </a:pPr>
            <a:endParaRPr lang="en-US" dirty="0">
              <a:solidFill>
                <a:prstClr val="black"/>
              </a:solidFill>
            </a:endParaRPr>
          </a:p>
          <a:p>
            <a:pPr>
              <a:buFont typeface="Arial" charset="0"/>
              <a:buAutoNum type="arabicPeriod"/>
              <a:defRPr/>
            </a:pPr>
            <a:endParaRPr lang="en-US" dirty="0">
              <a:solidFill>
                <a:prstClr val="black"/>
              </a:solidFill>
            </a:endParaRPr>
          </a:p>
        </p:txBody>
      </p:sp>
    </p:spTree>
    <p:extLst>
      <p:ext uri="{BB962C8B-B14F-4D97-AF65-F5344CB8AC3E}">
        <p14:creationId xmlns:p14="http://schemas.microsoft.com/office/powerpoint/2010/main" val="3717348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1143000" y="457200"/>
            <a:ext cx="7696200" cy="1143000"/>
          </a:xfrm>
        </p:spPr>
        <p:txBody>
          <a:bodyPr/>
          <a:lstStyle/>
          <a:p>
            <a:pPr eaLnBrk="1" hangingPunct="1">
              <a:defRPr/>
            </a:pPr>
            <a:r>
              <a:rPr lang="en-US" dirty="0" smtClean="0"/>
              <a:t>Modeling and Demonstrating</a:t>
            </a:r>
          </a:p>
        </p:txBody>
      </p:sp>
      <p:pic>
        <p:nvPicPr>
          <p:cNvPr id="337924" name="Picture 2" descr="product-dme-f-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752600"/>
            <a:ext cx="8153400" cy="4972050"/>
          </a:xfrm>
          <a:prstGeom prst="rect">
            <a:avLst/>
          </a:prstGeom>
          <a:solidFill>
            <a:schemeClr val="accent1"/>
          </a:solidFill>
          <a:ln w="76200">
            <a:solidFill>
              <a:schemeClr val="bg2"/>
            </a:solidFill>
            <a:miter lim="800000"/>
            <a:headEnd/>
            <a:tailEnd/>
          </a:ln>
        </p:spPr>
      </p:pic>
    </p:spTree>
    <p:extLst>
      <p:ext uri="{BB962C8B-B14F-4D97-AF65-F5344CB8AC3E}">
        <p14:creationId xmlns:p14="http://schemas.microsoft.com/office/powerpoint/2010/main" val="3209201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 measuring.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440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0" y="73858"/>
            <a:ext cx="7772400" cy="1143000"/>
          </a:xfrm>
        </p:spPr>
        <p:txBody>
          <a:bodyPr/>
          <a:lstStyle/>
          <a:p>
            <a:r>
              <a:rPr lang="en-US" dirty="0" smtClean="0"/>
              <a:t>Aspects of Modeling</a:t>
            </a:r>
            <a:endParaRPr lang="en-US" dirty="0"/>
          </a:p>
        </p:txBody>
      </p:sp>
      <p:sp>
        <p:nvSpPr>
          <p:cNvPr id="3" name="Content Placeholder 2"/>
          <p:cNvSpPr>
            <a:spLocks noGrp="1"/>
          </p:cNvSpPr>
          <p:nvPr>
            <p:ph idx="1"/>
          </p:nvPr>
        </p:nvSpPr>
        <p:spPr>
          <a:xfrm>
            <a:off x="725491" y="4800600"/>
            <a:ext cx="7772400" cy="4114800"/>
          </a:xfrm>
        </p:spPr>
        <p:txBody>
          <a:bodyPr/>
          <a:lstStyle/>
          <a:p>
            <a:r>
              <a:rPr lang="en-US" dirty="0" smtClean="0"/>
              <a:t>Comprehension		•  Word Solving</a:t>
            </a:r>
          </a:p>
          <a:p>
            <a:r>
              <a:rPr lang="en-US" dirty="0" smtClean="0"/>
              <a:t>Text Structures		•  Text Features</a:t>
            </a:r>
          </a:p>
        </p:txBody>
      </p:sp>
    </p:spTree>
    <p:extLst>
      <p:ext uri="{BB962C8B-B14F-4D97-AF65-F5344CB8AC3E}">
        <p14:creationId xmlns:p14="http://schemas.microsoft.com/office/powerpoint/2010/main" val="3708692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a:t>Modeling Comprehension</a:t>
            </a:r>
          </a:p>
        </p:txBody>
      </p:sp>
      <p:sp>
        <p:nvSpPr>
          <p:cNvPr id="1027" name="Rectangle 3"/>
          <p:cNvSpPr>
            <a:spLocks noGrp="1" noChangeArrowheads="1"/>
          </p:cNvSpPr>
          <p:nvPr>
            <p:ph type="body" idx="1"/>
          </p:nvPr>
        </p:nvSpPr>
        <p:spPr>
          <a:xfrm>
            <a:off x="838200" y="1981200"/>
            <a:ext cx="3505200" cy="3846513"/>
          </a:xfrm>
        </p:spPr>
        <p:txBody>
          <a:bodyPr/>
          <a:lstStyle/>
          <a:p>
            <a:r>
              <a:rPr lang="en-US"/>
              <a:t>Inference</a:t>
            </a:r>
          </a:p>
          <a:p>
            <a:r>
              <a:rPr lang="en-US"/>
              <a:t>Summarize </a:t>
            </a:r>
          </a:p>
          <a:p>
            <a:r>
              <a:rPr lang="en-US"/>
              <a:t>Predict</a:t>
            </a:r>
          </a:p>
          <a:p>
            <a:r>
              <a:rPr lang="en-US"/>
              <a:t>Clarify</a:t>
            </a:r>
          </a:p>
          <a:p>
            <a:r>
              <a:rPr lang="en-US"/>
              <a:t>Question</a:t>
            </a:r>
          </a:p>
        </p:txBody>
      </p:sp>
      <p:sp>
        <p:nvSpPr>
          <p:cNvPr id="1030" name="Rectangle 6"/>
          <p:cNvSpPr>
            <a:spLocks noChangeArrowheads="1"/>
          </p:cNvSpPr>
          <p:nvPr/>
        </p:nvSpPr>
        <p:spPr bwMode="auto">
          <a:xfrm>
            <a:off x="4572000" y="1981200"/>
            <a:ext cx="3505200" cy="3846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Visualize</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Monitor </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Synthesize</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Evaluate</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Connect</a:t>
            </a:r>
          </a:p>
        </p:txBody>
      </p:sp>
    </p:spTree>
    <p:extLst>
      <p:ext uri="{BB962C8B-B14F-4D97-AF65-F5344CB8AC3E}">
        <p14:creationId xmlns:p14="http://schemas.microsoft.com/office/powerpoint/2010/main" val="2352135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Word Solving </a:t>
            </a:r>
          </a:p>
        </p:txBody>
      </p:sp>
      <p:sp>
        <p:nvSpPr>
          <p:cNvPr id="6147" name="Rectangle 3"/>
          <p:cNvSpPr>
            <a:spLocks noGrp="1" noChangeArrowheads="1"/>
          </p:cNvSpPr>
          <p:nvPr>
            <p:ph type="body" idx="1"/>
          </p:nvPr>
        </p:nvSpPr>
        <p:spPr/>
        <p:txBody>
          <a:bodyPr/>
          <a:lstStyle/>
          <a:p>
            <a:r>
              <a:rPr lang="en-US" dirty="0"/>
              <a:t>Context clues</a:t>
            </a:r>
          </a:p>
          <a:p>
            <a:r>
              <a:rPr lang="en-US" dirty="0"/>
              <a:t>Word parts (prefix, suffix, root, base, cognates)</a:t>
            </a:r>
          </a:p>
          <a:p>
            <a:r>
              <a:rPr lang="en-US" dirty="0"/>
              <a:t>Resources (others, Internet, dictionary)</a:t>
            </a:r>
          </a:p>
        </p:txBody>
      </p:sp>
    </p:spTree>
    <p:extLst>
      <p:ext uri="{BB962C8B-B14F-4D97-AF65-F5344CB8AC3E}">
        <p14:creationId xmlns:p14="http://schemas.microsoft.com/office/powerpoint/2010/main" val="2509979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Using Text Structure</a:t>
            </a:r>
          </a:p>
        </p:txBody>
      </p:sp>
      <p:sp>
        <p:nvSpPr>
          <p:cNvPr id="7171" name="Rectangle 3"/>
          <p:cNvSpPr>
            <a:spLocks noGrp="1" noChangeArrowheads="1"/>
          </p:cNvSpPr>
          <p:nvPr>
            <p:ph type="body" idx="1"/>
          </p:nvPr>
        </p:nvSpPr>
        <p:spPr/>
        <p:txBody>
          <a:bodyPr/>
          <a:lstStyle/>
          <a:p>
            <a:r>
              <a:rPr lang="en-US"/>
              <a:t>Informational Texts</a:t>
            </a:r>
          </a:p>
          <a:p>
            <a:pPr lvl="1"/>
            <a:r>
              <a:rPr lang="en-US"/>
              <a:t>Problem/Solution, Compare/Contrast, Sequence, Cause/Effect, Description</a:t>
            </a:r>
          </a:p>
          <a:p>
            <a:r>
              <a:rPr lang="en-US"/>
              <a:t>Narrative Texts	</a:t>
            </a:r>
          </a:p>
          <a:p>
            <a:pPr lvl="1"/>
            <a:r>
              <a:rPr lang="en-US"/>
              <a:t>Story grammar (plot, setting, character) </a:t>
            </a:r>
          </a:p>
          <a:p>
            <a:pPr lvl="1"/>
            <a:r>
              <a:rPr lang="en-US"/>
              <a:t>Dialogue</a:t>
            </a:r>
          </a:p>
          <a:p>
            <a:pPr lvl="1"/>
            <a:r>
              <a:rPr lang="en-US"/>
              <a:t>Literary devices</a:t>
            </a:r>
          </a:p>
        </p:txBody>
      </p:sp>
    </p:spTree>
    <p:extLst>
      <p:ext uri="{BB962C8B-B14F-4D97-AF65-F5344CB8AC3E}">
        <p14:creationId xmlns:p14="http://schemas.microsoft.com/office/powerpoint/2010/main" val="85417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067403"/>
            <a:ext cx="9144000" cy="4223385"/>
          </a:xfrm>
          <a:prstGeom prst="rect">
            <a:avLst/>
          </a:prstGeom>
        </p:spPr>
      </p:pic>
    </p:spTree>
    <p:extLst>
      <p:ext uri="{BB962C8B-B14F-4D97-AF65-F5344CB8AC3E}">
        <p14:creationId xmlns:p14="http://schemas.microsoft.com/office/powerpoint/2010/main" val="2069732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Using Text Features</a:t>
            </a:r>
          </a:p>
        </p:txBody>
      </p:sp>
      <p:sp>
        <p:nvSpPr>
          <p:cNvPr id="8195" name="Rectangle 3"/>
          <p:cNvSpPr>
            <a:spLocks noGrp="1" noChangeArrowheads="1"/>
          </p:cNvSpPr>
          <p:nvPr>
            <p:ph type="body" idx="1"/>
          </p:nvPr>
        </p:nvSpPr>
        <p:spPr>
          <a:xfrm>
            <a:off x="685800" y="1981200"/>
            <a:ext cx="3581400" cy="3757613"/>
          </a:xfrm>
        </p:spPr>
        <p:txBody>
          <a:bodyPr/>
          <a:lstStyle/>
          <a:p>
            <a:r>
              <a:rPr lang="en-US"/>
              <a:t>Headings</a:t>
            </a:r>
          </a:p>
          <a:p>
            <a:r>
              <a:rPr lang="en-US"/>
              <a:t>Captions</a:t>
            </a:r>
          </a:p>
          <a:p>
            <a:r>
              <a:rPr lang="en-US"/>
              <a:t>Illustrations</a:t>
            </a:r>
          </a:p>
          <a:p>
            <a:r>
              <a:rPr lang="en-US"/>
              <a:t>Charts</a:t>
            </a:r>
          </a:p>
          <a:p>
            <a:r>
              <a:rPr lang="en-US"/>
              <a:t>Graphs</a:t>
            </a:r>
          </a:p>
          <a:p>
            <a:r>
              <a:rPr lang="en-US"/>
              <a:t>Bold words</a:t>
            </a:r>
          </a:p>
        </p:txBody>
      </p:sp>
      <p:sp>
        <p:nvSpPr>
          <p:cNvPr id="8197" name="Rectangle 5"/>
          <p:cNvSpPr>
            <a:spLocks noChangeArrowheads="1"/>
          </p:cNvSpPr>
          <p:nvPr/>
        </p:nvSpPr>
        <p:spPr bwMode="auto">
          <a:xfrm>
            <a:off x="4267200" y="2057400"/>
            <a:ext cx="4038600" cy="3757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Table of contents</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Glossary</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Index</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Tables</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Margin notes</a:t>
            </a:r>
          </a:p>
          <a:p>
            <a:pPr marL="342900" indent="-342900" defTabSz="914400" fontAlgn="base">
              <a:spcBef>
                <a:spcPct val="20000"/>
              </a:spcBef>
              <a:spcAft>
                <a:spcPct val="0"/>
              </a:spcAft>
              <a:buFontTx/>
              <a:buChar char="•"/>
            </a:pPr>
            <a:r>
              <a:rPr lang="en-US" sz="3200" smtClean="0">
                <a:solidFill>
                  <a:srgbClr val="000000"/>
                </a:solidFill>
                <a:latin typeface="Arial" charset="0"/>
                <a:ea typeface="Osaka" charset="0"/>
                <a:cs typeface="Osaka" charset="0"/>
              </a:rPr>
              <a:t>Italicized words</a:t>
            </a:r>
          </a:p>
        </p:txBody>
      </p:sp>
    </p:spTree>
    <p:extLst>
      <p:ext uri="{BB962C8B-B14F-4D97-AF65-F5344CB8AC3E}">
        <p14:creationId xmlns:p14="http://schemas.microsoft.com/office/powerpoint/2010/main" val="1619714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Access Points</a:t>
            </a:r>
            <a:endParaRPr lang="en-US" dirty="0"/>
          </a:p>
        </p:txBody>
      </p:sp>
      <p:sp>
        <p:nvSpPr>
          <p:cNvPr id="3" name="Content Placeholder 2"/>
          <p:cNvSpPr>
            <a:spLocks noGrp="1"/>
          </p:cNvSpPr>
          <p:nvPr>
            <p:ph idx="1"/>
          </p:nvPr>
        </p:nvSpPr>
        <p:spPr/>
        <p:txBody>
          <a:bodyPr/>
          <a:lstStyle/>
          <a:p>
            <a:r>
              <a:rPr lang="en-US" dirty="0" smtClean="0"/>
              <a:t>Purpose and Modeling</a:t>
            </a:r>
          </a:p>
          <a:p>
            <a:r>
              <a:rPr lang="en-US" dirty="0" smtClean="0"/>
              <a:t>Close and </a:t>
            </a:r>
            <a:r>
              <a:rPr lang="en-US" dirty="0" err="1" smtClean="0"/>
              <a:t>Scaffolded</a:t>
            </a:r>
            <a:r>
              <a:rPr lang="en-US" dirty="0" smtClean="0"/>
              <a:t> Reading</a:t>
            </a:r>
          </a:p>
          <a:p>
            <a:r>
              <a:rPr lang="en-US" dirty="0" smtClean="0"/>
              <a:t>Collaborative Conversations</a:t>
            </a:r>
          </a:p>
          <a:p>
            <a:r>
              <a:rPr lang="en-US" sz="5000" dirty="0" smtClean="0"/>
              <a:t>Wide, Independent Reading</a:t>
            </a:r>
          </a:p>
          <a:p>
            <a:r>
              <a:rPr lang="en-US" dirty="0" smtClean="0"/>
              <a:t>Formative Assessments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545" y="4540468"/>
            <a:ext cx="1973255" cy="1973255"/>
          </a:xfrm>
          <a:prstGeom prst="rect">
            <a:avLst/>
          </a:prstGeom>
        </p:spPr>
      </p:pic>
    </p:spTree>
    <p:extLst>
      <p:ext uri="{BB962C8B-B14F-4D97-AF65-F5344CB8AC3E}">
        <p14:creationId xmlns:p14="http://schemas.microsoft.com/office/powerpoint/2010/main" val="247119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7589" y="3162112"/>
            <a:ext cx="4905502" cy="3366876"/>
          </a:xfrm>
          <a:prstGeom prst="rect">
            <a:avLst/>
          </a:prstGeom>
        </p:spPr>
      </p:pic>
      <p:sp>
        <p:nvSpPr>
          <p:cNvPr id="5" name="Rectangle 4"/>
          <p:cNvSpPr/>
          <p:nvPr/>
        </p:nvSpPr>
        <p:spPr>
          <a:xfrm rot="881801">
            <a:off x="864745" y="1189170"/>
            <a:ext cx="7985858" cy="1754327"/>
          </a:xfrm>
          <a:prstGeom prst="rect">
            <a:avLst/>
          </a:prstGeom>
          <a:solidFill>
            <a:srgbClr val="000000"/>
          </a:solidFill>
        </p:spPr>
        <p:txBody>
          <a:bodyPr wrap="square" lIns="91440" tIns="45720" rIns="91440" bIns="45720">
            <a:spAutoFit/>
          </a:bodyPr>
          <a:lstStyle/>
          <a:p>
            <a:pPr algn="ctr"/>
            <a:r>
              <a:rPr lang="en-US" sz="54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Reading Volume Still Matters</a:t>
            </a:r>
            <a:endParaRPr lang="en-US" sz="5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endParaRPr>
          </a:p>
        </p:txBody>
      </p:sp>
    </p:spTree>
    <p:extLst>
      <p:ext uri="{BB962C8B-B14F-4D97-AF65-F5344CB8AC3E}">
        <p14:creationId xmlns:p14="http://schemas.microsoft.com/office/powerpoint/2010/main" val="2977796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 </a:t>
            </a:r>
          </a:p>
        </p:txBody>
      </p:sp>
      <p:sp>
        <p:nvSpPr>
          <p:cNvPr id="3" name="Content Placeholder 2"/>
          <p:cNvSpPr>
            <a:spLocks noGrp="1"/>
          </p:cNvSpPr>
          <p:nvPr>
            <p:ph idx="1"/>
          </p:nvPr>
        </p:nvSpPr>
        <p:spPr/>
        <p:txBody>
          <a:bodyPr/>
          <a:lstStyle/>
          <a:p>
            <a:r>
              <a:rPr lang="en-US" dirty="0"/>
              <a:t>20 MINUTES PER DAY </a:t>
            </a:r>
            <a:endParaRPr lang="en-US" dirty="0" smtClean="0"/>
          </a:p>
          <a:p>
            <a:r>
              <a:rPr lang="en-US" dirty="0"/>
              <a:t>1,800,000 WORDS PER YEAR </a:t>
            </a:r>
            <a:endParaRPr lang="en-US" dirty="0" smtClean="0"/>
          </a:p>
          <a:p>
            <a:r>
              <a:rPr lang="en-US" dirty="0"/>
              <a:t>SCORES IN THE 90</a:t>
            </a:r>
            <a:r>
              <a:rPr lang="en-US" baseline="30000" dirty="0"/>
              <a:t>TH</a:t>
            </a:r>
            <a:r>
              <a:rPr lang="en-US" dirty="0"/>
              <a:t> PERCENTILE ON STANDARDIZED TESTS </a:t>
            </a:r>
          </a:p>
        </p:txBody>
      </p:sp>
      <p:pic>
        <p:nvPicPr>
          <p:cNvPr id="7" name="Picture 6"/>
          <p:cNvPicPr>
            <a:picLocks noChangeAspect="1"/>
          </p:cNvPicPr>
          <p:nvPr/>
        </p:nvPicPr>
        <p:blipFill>
          <a:blip r:embed="rId2"/>
          <a:stretch>
            <a:fillRect/>
          </a:stretch>
        </p:blipFill>
        <p:spPr>
          <a:xfrm>
            <a:off x="0" y="3722914"/>
            <a:ext cx="9144000" cy="3135086"/>
          </a:xfrm>
          <a:prstGeom prst="rect">
            <a:avLst/>
          </a:prstGeom>
        </p:spPr>
      </p:pic>
    </p:spTree>
    <p:extLst>
      <p:ext uri="{BB962C8B-B14F-4D97-AF65-F5344CB8AC3E}">
        <p14:creationId xmlns:p14="http://schemas.microsoft.com/office/powerpoint/2010/main" val="35837621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15156" y="-1"/>
            <a:ext cx="9659155" cy="6857999"/>
          </a:xfrm>
          <a:prstGeom prst="rect">
            <a:avLst/>
          </a:prstGeom>
        </p:spPr>
      </p:pic>
      <p:sp>
        <p:nvSpPr>
          <p:cNvPr id="2" name="Title 1"/>
          <p:cNvSpPr>
            <a:spLocks noGrp="1"/>
          </p:cNvSpPr>
          <p:nvPr>
            <p:ph type="title"/>
          </p:nvPr>
        </p:nvSpPr>
        <p:spPr>
          <a:xfrm>
            <a:off x="-2232949" y="0"/>
            <a:ext cx="8229600" cy="1143000"/>
          </a:xfrm>
        </p:spPr>
        <p:txBody>
          <a:bodyPr/>
          <a:lstStyle/>
          <a:p>
            <a:r>
              <a:rPr lang="en-US" dirty="0"/>
              <a:t>STUDENT B </a:t>
            </a:r>
          </a:p>
        </p:txBody>
      </p:sp>
      <p:sp>
        <p:nvSpPr>
          <p:cNvPr id="3" name="Content Placeholder 2"/>
          <p:cNvSpPr>
            <a:spLocks noGrp="1"/>
          </p:cNvSpPr>
          <p:nvPr>
            <p:ph idx="1"/>
          </p:nvPr>
        </p:nvSpPr>
        <p:spPr>
          <a:xfrm>
            <a:off x="5014252" y="2870215"/>
            <a:ext cx="4129748" cy="3987784"/>
          </a:xfrm>
          <a:solidFill>
            <a:srgbClr val="48C0BA"/>
          </a:solidFill>
        </p:spPr>
        <p:txBody>
          <a:bodyPr/>
          <a:lstStyle/>
          <a:p>
            <a:r>
              <a:rPr lang="en-US" dirty="0"/>
              <a:t>5 MINUTES PER </a:t>
            </a:r>
            <a:r>
              <a:rPr lang="en-US" dirty="0" smtClean="0"/>
              <a:t>DAY</a:t>
            </a:r>
          </a:p>
          <a:p>
            <a:r>
              <a:rPr lang="en-US" dirty="0"/>
              <a:t>282,000 WORDS PER YEAR </a:t>
            </a:r>
            <a:r>
              <a:rPr lang="en-US" dirty="0" smtClean="0"/>
              <a:t> </a:t>
            </a:r>
          </a:p>
          <a:p>
            <a:r>
              <a:rPr lang="en-US" dirty="0"/>
              <a:t>SCORES IN THE 50</a:t>
            </a:r>
            <a:r>
              <a:rPr lang="en-US" baseline="30000" dirty="0"/>
              <a:t>TH</a:t>
            </a:r>
            <a:r>
              <a:rPr lang="en-US" dirty="0"/>
              <a:t> PERCENTILE ON STANDARDIZED TESTS </a:t>
            </a:r>
          </a:p>
        </p:txBody>
      </p:sp>
    </p:spTree>
    <p:extLst>
      <p:ext uri="{BB962C8B-B14F-4D97-AF65-F5344CB8AC3E}">
        <p14:creationId xmlns:p14="http://schemas.microsoft.com/office/powerpoint/2010/main" val="15199137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55517" y="3478867"/>
            <a:ext cx="4888483" cy="3254333"/>
          </a:xfrm>
          <a:prstGeom prst="rect">
            <a:avLst/>
          </a:prstGeom>
        </p:spPr>
      </p:pic>
      <p:sp>
        <p:nvSpPr>
          <p:cNvPr id="2" name="Title 1"/>
          <p:cNvSpPr>
            <a:spLocks noGrp="1"/>
          </p:cNvSpPr>
          <p:nvPr>
            <p:ph type="title"/>
          </p:nvPr>
        </p:nvSpPr>
        <p:spPr/>
        <p:txBody>
          <a:bodyPr/>
          <a:lstStyle/>
          <a:p>
            <a:r>
              <a:rPr lang="en-US" dirty="0"/>
              <a:t>STUDENT C </a:t>
            </a:r>
          </a:p>
        </p:txBody>
      </p:sp>
      <p:sp>
        <p:nvSpPr>
          <p:cNvPr id="3" name="Content Placeholder 2"/>
          <p:cNvSpPr>
            <a:spLocks noGrp="1"/>
          </p:cNvSpPr>
          <p:nvPr>
            <p:ph idx="1"/>
          </p:nvPr>
        </p:nvSpPr>
        <p:spPr/>
        <p:txBody>
          <a:bodyPr/>
          <a:lstStyle/>
          <a:p>
            <a:r>
              <a:rPr lang="en-US" dirty="0"/>
              <a:t>1 MINUTE PER </a:t>
            </a:r>
            <a:r>
              <a:rPr lang="en-US" dirty="0" smtClean="0"/>
              <a:t>DAY</a:t>
            </a:r>
          </a:p>
          <a:p>
            <a:r>
              <a:rPr lang="en-US" dirty="0"/>
              <a:t>8,000 WORDS PER YEAR </a:t>
            </a:r>
            <a:r>
              <a:rPr lang="en-US" dirty="0" smtClean="0"/>
              <a:t> </a:t>
            </a:r>
          </a:p>
          <a:p>
            <a:r>
              <a:rPr lang="en-US" dirty="0"/>
              <a:t>SCORES IN THE 10</a:t>
            </a:r>
            <a:r>
              <a:rPr lang="en-US" baseline="30000" dirty="0"/>
              <a:t>TH</a:t>
            </a:r>
            <a:r>
              <a:rPr lang="en-US" dirty="0"/>
              <a:t> PERCENTILE ON STANDARDIZED TESTS </a:t>
            </a:r>
          </a:p>
        </p:txBody>
      </p:sp>
    </p:spTree>
    <p:extLst>
      <p:ext uri="{BB962C8B-B14F-4D97-AF65-F5344CB8AC3E}">
        <p14:creationId xmlns:p14="http://schemas.microsoft.com/office/powerpoint/2010/main" val="3423035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Access Points</a:t>
            </a:r>
            <a:endParaRPr lang="en-US" dirty="0"/>
          </a:p>
        </p:txBody>
      </p:sp>
      <p:sp>
        <p:nvSpPr>
          <p:cNvPr id="3" name="Content Placeholder 2"/>
          <p:cNvSpPr>
            <a:spLocks noGrp="1"/>
          </p:cNvSpPr>
          <p:nvPr>
            <p:ph idx="1"/>
          </p:nvPr>
        </p:nvSpPr>
        <p:spPr/>
        <p:txBody>
          <a:bodyPr/>
          <a:lstStyle/>
          <a:p>
            <a:r>
              <a:rPr lang="en-US" dirty="0" smtClean="0"/>
              <a:t>Purpose and Modeling</a:t>
            </a:r>
          </a:p>
          <a:p>
            <a:r>
              <a:rPr lang="en-US" sz="5000" dirty="0" smtClean="0"/>
              <a:t>Close and </a:t>
            </a:r>
            <a:r>
              <a:rPr lang="en-US" sz="5000" dirty="0" err="1" smtClean="0"/>
              <a:t>Scaffolded</a:t>
            </a:r>
            <a:r>
              <a:rPr lang="en-US" sz="5000" dirty="0" smtClean="0"/>
              <a:t> Reading</a:t>
            </a:r>
          </a:p>
          <a:p>
            <a:r>
              <a:rPr lang="en-US" dirty="0" smtClean="0"/>
              <a:t>Collaborative Conversations</a:t>
            </a:r>
          </a:p>
          <a:p>
            <a:r>
              <a:rPr lang="en-US" dirty="0" smtClean="0"/>
              <a:t>Wide, Independent Reading</a:t>
            </a:r>
          </a:p>
          <a:p>
            <a:r>
              <a:rPr lang="en-US" dirty="0" smtClean="0"/>
              <a:t>Formative Assessments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545" y="4540468"/>
            <a:ext cx="1973255" cy="1973255"/>
          </a:xfrm>
          <a:prstGeom prst="rect">
            <a:avLst/>
          </a:prstGeom>
        </p:spPr>
      </p:pic>
    </p:spTree>
    <p:extLst>
      <p:ext uri="{BB962C8B-B14F-4D97-AF65-F5344CB8AC3E}">
        <p14:creationId xmlns:p14="http://schemas.microsoft.com/office/powerpoint/2010/main" val="3731027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6657" y="875722"/>
            <a:ext cx="184666" cy="369332"/>
          </a:xfrm>
          <a:prstGeom prst="rect">
            <a:avLst/>
          </a:prstGeom>
          <a:noFill/>
        </p:spPr>
        <p:txBody>
          <a:bodyPr wrap="none" rtlCol="0">
            <a:spAutoFit/>
          </a:bodyPr>
          <a:lstStyle/>
          <a:p>
            <a:endParaRPr lang="en-US" dirty="0">
              <a:solidFill>
                <a:prstClr val="black"/>
              </a:solidFill>
              <a:latin typeface="Calibri"/>
            </a:endParaRPr>
          </a:p>
        </p:txBody>
      </p:sp>
      <p:sp>
        <p:nvSpPr>
          <p:cNvPr id="6" name="Rectangle 5"/>
          <p:cNvSpPr/>
          <p:nvPr/>
        </p:nvSpPr>
        <p:spPr>
          <a:xfrm>
            <a:off x="731135" y="1772935"/>
            <a:ext cx="7965526" cy="4185762"/>
          </a:xfrm>
          <a:prstGeom prst="rect">
            <a:avLst/>
          </a:prstGeom>
        </p:spPr>
        <p:txBody>
          <a:bodyPr wrap="square">
            <a:spAutoFit/>
          </a:bodyPr>
          <a:lstStyle/>
          <a:p>
            <a:r>
              <a:rPr lang="en-US" sz="3000" dirty="0" smtClean="0">
                <a:solidFill>
                  <a:prstClr val="black"/>
                </a:solidFill>
                <a:latin typeface="Calibri"/>
              </a:rPr>
              <a:t>To identify the essential components of </a:t>
            </a:r>
            <a:r>
              <a:rPr lang="en-US" sz="4600" dirty="0">
                <a:solidFill>
                  <a:prstClr val="black"/>
                </a:solidFill>
                <a:latin typeface="Calibri"/>
              </a:rPr>
              <a:t>close </a:t>
            </a:r>
            <a:r>
              <a:rPr lang="en-US" sz="4600" dirty="0" smtClean="0">
                <a:solidFill>
                  <a:prstClr val="black"/>
                </a:solidFill>
                <a:latin typeface="Calibri"/>
              </a:rPr>
              <a:t>reading </a:t>
            </a:r>
            <a:r>
              <a:rPr lang="en-US" sz="3000" dirty="0" smtClean="0">
                <a:solidFill>
                  <a:prstClr val="black"/>
                </a:solidFill>
                <a:latin typeface="Calibri"/>
              </a:rPr>
              <a:t>(RL/RI 1) of </a:t>
            </a:r>
            <a:r>
              <a:rPr lang="en-US" sz="4600" dirty="0" smtClean="0">
                <a:solidFill>
                  <a:prstClr val="black"/>
                </a:solidFill>
                <a:latin typeface="Calibri"/>
              </a:rPr>
              <a:t>complex texts </a:t>
            </a:r>
          </a:p>
          <a:p>
            <a:r>
              <a:rPr lang="en-US" sz="3000" dirty="0" smtClean="0">
                <a:solidFill>
                  <a:prstClr val="black"/>
                </a:solidFill>
                <a:latin typeface="Calibri"/>
              </a:rPr>
              <a:t>(RL/RI 10) which includes </a:t>
            </a:r>
            <a:r>
              <a:rPr lang="en-US" sz="4600" dirty="0" smtClean="0">
                <a:solidFill>
                  <a:prstClr val="black"/>
                </a:solidFill>
                <a:latin typeface="Calibri"/>
              </a:rPr>
              <a:t>collaborative conversations </a:t>
            </a:r>
            <a:r>
              <a:rPr lang="en-US" sz="3000" dirty="0" smtClean="0">
                <a:solidFill>
                  <a:prstClr val="black"/>
                </a:solidFill>
                <a:latin typeface="Calibri"/>
              </a:rPr>
              <a:t>(S &amp; L 1) and </a:t>
            </a:r>
            <a:r>
              <a:rPr lang="en-US" sz="4600" dirty="0" smtClean="0">
                <a:solidFill>
                  <a:prstClr val="black"/>
                </a:solidFill>
                <a:latin typeface="Calibri"/>
              </a:rPr>
              <a:t>writing from sources </a:t>
            </a:r>
            <a:r>
              <a:rPr lang="en-US" sz="3000" dirty="0" smtClean="0">
                <a:solidFill>
                  <a:prstClr val="black"/>
                </a:solidFill>
                <a:latin typeface="Calibri"/>
              </a:rPr>
              <a:t>(W 1), fostering language development (L 6) and deeper thinking</a:t>
            </a:r>
            <a:r>
              <a:rPr lang="en-US" sz="3600" dirty="0" smtClean="0">
                <a:solidFill>
                  <a:prstClr val="black"/>
                </a:solidFill>
                <a:latin typeface="Calibri"/>
              </a:rPr>
              <a:t>.</a:t>
            </a:r>
            <a:endParaRPr lang="en-US" sz="3600" dirty="0">
              <a:solidFill>
                <a:prstClr val="black"/>
              </a:solidFill>
              <a:latin typeface="Calibri"/>
            </a:endParaRPr>
          </a:p>
        </p:txBody>
      </p:sp>
      <p:sp>
        <p:nvSpPr>
          <p:cNvPr id="2" name="Rectangle 1"/>
          <p:cNvSpPr/>
          <p:nvPr/>
        </p:nvSpPr>
        <p:spPr>
          <a:xfrm>
            <a:off x="3167435" y="321724"/>
            <a:ext cx="2539765" cy="923330"/>
          </a:xfrm>
          <a:prstGeom prst="rect">
            <a:avLst/>
          </a:prstGeom>
          <a:noFill/>
          <a:effectLst>
            <a:glow rad="101600">
              <a:schemeClr val="accent2">
                <a:satMod val="175000"/>
                <a:alpha val="40000"/>
              </a:schemeClr>
            </a:glow>
          </a:effectLst>
        </p:spPr>
        <p:txBody>
          <a:bodyPr wrap="none" lIns="91440" tIns="45720" rIns="91440" bIns="45720">
            <a:spAutoFit/>
          </a:bodyPr>
          <a:lstStyle/>
          <a:p>
            <a:pPr algn="ctr"/>
            <a:r>
              <a:rPr lang="en-US" sz="5400" b="1" dirty="0">
                <a:ln w="18000">
                  <a:solidFill>
                    <a:srgbClr val="C0504D">
                      <a:satMod val="140000"/>
                    </a:srgbClr>
                  </a:solidFill>
                  <a:prstDash val="solid"/>
                  <a:miter lim="800000"/>
                </a:ln>
                <a:solidFill>
                  <a:srgbClr val="8064A2">
                    <a:lumMod val="40000"/>
                    <a:lumOff val="60000"/>
                  </a:srgbClr>
                </a:solidFill>
                <a:effectLst>
                  <a:outerShdw blurRad="25500" dist="23000" dir="7020000" algn="tl">
                    <a:srgbClr val="000000">
                      <a:alpha val="50000"/>
                    </a:srgbClr>
                  </a:outerShdw>
                </a:effectLst>
                <a:latin typeface="Calibri"/>
              </a:rPr>
              <a:t>Purpose</a:t>
            </a:r>
          </a:p>
        </p:txBody>
      </p:sp>
    </p:spTree>
    <p:extLst>
      <p:ext uri="{BB962C8B-B14F-4D97-AF65-F5344CB8AC3E}">
        <p14:creationId xmlns:p14="http://schemas.microsoft.com/office/powerpoint/2010/main" val="4094457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36578" y="796019"/>
            <a:ext cx="7639175"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a:solidFill>
                  <a:prstClr val="black"/>
                </a:solidFill>
                <a:latin typeface="Calibri"/>
              </a:rPr>
              <a:t>10.</a:t>
            </a:r>
            <a:r>
              <a:rPr lang="en-US" sz="3600" dirty="0">
                <a:solidFill>
                  <a:prstClr val="black"/>
                </a:solidFill>
                <a:latin typeface="Calibri"/>
              </a:rPr>
              <a:t>  Read and comprehend complex literary and informational texts independently and proficiently.</a:t>
            </a:r>
          </a:p>
        </p:txBody>
      </p:sp>
      <p:pic>
        <p:nvPicPr>
          <p:cNvPr id="6" name="Picture 5" descr="challen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60700" y="2794000"/>
            <a:ext cx="3009900" cy="3810000"/>
          </a:xfrm>
          <a:prstGeom prst="rect">
            <a:avLst/>
          </a:prstGeom>
        </p:spPr>
      </p:pic>
    </p:spTree>
    <p:extLst>
      <p:ext uri="{BB962C8B-B14F-4D97-AF65-F5344CB8AC3E}">
        <p14:creationId xmlns:p14="http://schemas.microsoft.com/office/powerpoint/2010/main" val="3786638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xile_graph.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3275969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Difficulty v. Complexity</a:t>
            </a:r>
            <a:endParaRPr lang="en-US" dirty="0"/>
          </a:p>
        </p:txBody>
      </p:sp>
      <p:sp>
        <p:nvSpPr>
          <p:cNvPr id="5" name="Text Placeholder 4"/>
          <p:cNvSpPr>
            <a:spLocks noGrp="1"/>
          </p:cNvSpPr>
          <p:nvPr>
            <p:ph type="body" idx="1"/>
          </p:nvPr>
        </p:nvSpPr>
        <p:spPr>
          <a:solidFill>
            <a:schemeClr val="accent5">
              <a:lumMod val="20000"/>
              <a:lumOff val="80000"/>
            </a:schemeClr>
          </a:solidFill>
        </p:spPr>
        <p:txBody>
          <a:bodyPr>
            <a:normAutofit/>
          </a:bodyPr>
          <a:lstStyle/>
          <a:p>
            <a:pPr algn="ctr"/>
            <a:r>
              <a:rPr lang="en-US" sz="3200" dirty="0" smtClean="0"/>
              <a:t>Difficulty</a:t>
            </a:r>
            <a:endParaRPr lang="en-US" sz="3200" dirty="0"/>
          </a:p>
        </p:txBody>
      </p:sp>
      <p:sp>
        <p:nvSpPr>
          <p:cNvPr id="6" name="Content Placeholder 5"/>
          <p:cNvSpPr>
            <a:spLocks noGrp="1"/>
          </p:cNvSpPr>
          <p:nvPr>
            <p:ph sz="half" idx="2"/>
          </p:nvPr>
        </p:nvSpPr>
        <p:spPr>
          <a:xfrm>
            <a:off x="457200" y="2174875"/>
            <a:ext cx="4040188" cy="4325956"/>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smtClean="0"/>
              <a:t>A measure of </a:t>
            </a:r>
            <a:r>
              <a:rPr lang="en-US" sz="3200" b="1" dirty="0" smtClean="0"/>
              <a:t>effort</a:t>
            </a:r>
            <a:r>
              <a:rPr lang="en-US" sz="3200" dirty="0" smtClean="0"/>
              <a:t> required to complete a task.</a:t>
            </a:r>
          </a:p>
          <a:p>
            <a:r>
              <a:rPr lang="en-US" sz="3200" dirty="0" smtClean="0"/>
              <a:t>In assessment, a function of how many people can complete the task correctly. </a:t>
            </a:r>
          </a:p>
          <a:p>
            <a:endParaRPr lang="en-US" dirty="0"/>
          </a:p>
        </p:txBody>
      </p:sp>
      <p:sp>
        <p:nvSpPr>
          <p:cNvPr id="7" name="Text Placeholder 6"/>
          <p:cNvSpPr>
            <a:spLocks noGrp="1"/>
          </p:cNvSpPr>
          <p:nvPr>
            <p:ph type="body" sz="quarter" idx="3"/>
          </p:nvPr>
        </p:nvSpPr>
        <p:spPr>
          <a:solidFill>
            <a:schemeClr val="accent4">
              <a:lumMod val="20000"/>
              <a:lumOff val="80000"/>
            </a:schemeClr>
          </a:solidFill>
        </p:spPr>
        <p:txBody>
          <a:bodyPr>
            <a:normAutofit/>
          </a:bodyPr>
          <a:lstStyle/>
          <a:p>
            <a:pPr algn="ctr"/>
            <a:r>
              <a:rPr lang="en-US" sz="3200" dirty="0" smtClean="0"/>
              <a:t>Complexity</a:t>
            </a:r>
            <a:endParaRPr lang="en-US" sz="3200" dirty="0"/>
          </a:p>
        </p:txBody>
      </p:sp>
      <p:sp>
        <p:nvSpPr>
          <p:cNvPr id="8" name="Content Placeholder 7"/>
          <p:cNvSpPr>
            <a:spLocks noGrp="1"/>
          </p:cNvSpPr>
          <p:nvPr>
            <p:ph sz="quarter" idx="4"/>
          </p:nvPr>
        </p:nvSpPr>
        <p:spPr>
          <a:xfrm>
            <a:off x="4645025" y="2174874"/>
            <a:ext cx="4041775" cy="4325957"/>
          </a:xfrm>
        </p:spPr>
        <p:style>
          <a:lnRef idx="1">
            <a:schemeClr val="accent4"/>
          </a:lnRef>
          <a:fillRef idx="2">
            <a:schemeClr val="accent4"/>
          </a:fillRef>
          <a:effectRef idx="1">
            <a:schemeClr val="accent4"/>
          </a:effectRef>
          <a:fontRef idx="minor">
            <a:schemeClr val="dk1"/>
          </a:fontRef>
        </p:style>
        <p:txBody>
          <a:bodyPr>
            <a:noAutofit/>
          </a:bodyPr>
          <a:lstStyle/>
          <a:p>
            <a:r>
              <a:rPr lang="en-US" sz="3000" dirty="0" smtClean="0"/>
              <a:t>A measure of the </a:t>
            </a:r>
            <a:r>
              <a:rPr lang="en-US" sz="3000" b="1" dirty="0" smtClean="0">
                <a:solidFill>
                  <a:schemeClr val="tx1"/>
                </a:solidFill>
              </a:rPr>
              <a:t>thinking, action, or knowledge </a:t>
            </a:r>
            <a:r>
              <a:rPr lang="en-US" sz="3000" dirty="0" smtClean="0"/>
              <a:t>that is needed to complete the task. </a:t>
            </a:r>
          </a:p>
          <a:p>
            <a:r>
              <a:rPr lang="en-US" sz="3000" dirty="0" smtClean="0"/>
              <a:t>In assessment, how many different ways can the task be accomplished. </a:t>
            </a:r>
            <a:endParaRPr lang="en-US" sz="3000" dirty="0"/>
          </a:p>
        </p:txBody>
      </p:sp>
    </p:spTree>
    <p:extLst>
      <p:ext uri="{BB962C8B-B14F-4D97-AF65-F5344CB8AC3E}">
        <p14:creationId xmlns:p14="http://schemas.microsoft.com/office/powerpoint/2010/main" val="27799185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50237" y="2014162"/>
            <a:ext cx="3043440" cy="4203466"/>
          </a:xfrm>
        </p:spPr>
        <p:txBody>
          <a:bodyPr/>
          <a:lstStyle/>
          <a:p>
            <a:pPr marL="0" indent="0" algn="ctr">
              <a:buNone/>
            </a:pPr>
            <a:r>
              <a:rPr lang="en-US" sz="4400" dirty="0" smtClean="0"/>
              <a:t>Perceptions</a:t>
            </a:r>
            <a:r>
              <a:rPr lang="en-US" dirty="0" smtClean="0"/>
              <a:t> are </a:t>
            </a:r>
            <a:r>
              <a:rPr lang="en-US" sz="6000" dirty="0" smtClean="0"/>
              <a:t>reality</a:t>
            </a:r>
            <a:endParaRPr lang="en-US" sz="6000" dirty="0"/>
          </a:p>
        </p:txBody>
      </p:sp>
      <p:pic>
        <p:nvPicPr>
          <p:cNvPr id="11" name="Picture 10" descr="photo 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57251" y="857250"/>
            <a:ext cx="6858000" cy="514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8159" y="4232969"/>
            <a:ext cx="1700784" cy="2413381"/>
          </a:xfrm>
          <a:prstGeom prst="rect">
            <a:avLst/>
          </a:prstGeom>
        </p:spPr>
      </p:pic>
    </p:spTree>
    <p:extLst>
      <p:ext uri="{BB962C8B-B14F-4D97-AF65-F5344CB8AC3E}">
        <p14:creationId xmlns:p14="http://schemas.microsoft.com/office/powerpoint/2010/main" val="2520569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8200" y="609600"/>
            <a:ext cx="3948717" cy="707886"/>
          </a:xfrm>
          <a:prstGeom prst="rect">
            <a:avLst/>
          </a:prstGeom>
          <a:solidFill>
            <a:schemeClr val="accent6">
              <a:lumMod val="20000"/>
              <a:lumOff val="80000"/>
            </a:schemeClr>
          </a:solidFill>
        </p:spPr>
        <p:txBody>
          <a:bodyPr wrap="none" rtlCol="0">
            <a:spAutoFit/>
          </a:bodyPr>
          <a:lstStyle/>
          <a:p>
            <a:pPr defTabSz="914400" eaLnBrk="0" fontAlgn="base" hangingPunct="0">
              <a:spcBef>
                <a:spcPct val="0"/>
              </a:spcBef>
              <a:spcAft>
                <a:spcPct val="0"/>
              </a:spcAft>
            </a:pPr>
            <a:r>
              <a:rPr lang="en-US" sz="4000" dirty="0">
                <a:solidFill>
                  <a:srgbClr val="000000"/>
                </a:solidFill>
                <a:latin typeface="Arial" charset="0"/>
                <a:ea typeface="ＭＳ Ｐゴシック" charset="0"/>
                <a:cs typeface="ＭＳ Ｐゴシック" charset="0"/>
              </a:rPr>
              <a:t>To build strength</a:t>
            </a:r>
          </a:p>
        </p:txBody>
      </p:sp>
      <p:sp>
        <p:nvSpPr>
          <p:cNvPr id="4" name="TextBox 3"/>
          <p:cNvSpPr txBox="1"/>
          <p:nvPr/>
        </p:nvSpPr>
        <p:spPr>
          <a:xfrm>
            <a:off x="762000" y="5334000"/>
            <a:ext cx="3891360" cy="707886"/>
          </a:xfrm>
          <a:prstGeom prst="rect">
            <a:avLst/>
          </a:prstGeom>
          <a:solidFill>
            <a:schemeClr val="accent5">
              <a:lumMod val="90000"/>
            </a:schemeClr>
          </a:solidFill>
        </p:spPr>
        <p:txBody>
          <a:bodyPr wrap="none" rtlCol="0">
            <a:spAutoFit/>
          </a:bodyPr>
          <a:lstStyle/>
          <a:p>
            <a:pPr defTabSz="914400" eaLnBrk="0" fontAlgn="base" hangingPunct="0">
              <a:spcBef>
                <a:spcPct val="0"/>
              </a:spcBef>
              <a:spcAft>
                <a:spcPct val="0"/>
              </a:spcAft>
            </a:pPr>
            <a:r>
              <a:rPr lang="en-US" sz="4000" dirty="0">
                <a:solidFill>
                  <a:srgbClr val="000000"/>
                </a:solidFill>
                <a:latin typeface="Arial" charset="0"/>
                <a:ea typeface="ＭＳ Ｐゴシック" charset="0"/>
                <a:cs typeface="ＭＳ Ｐゴシック" charset="0"/>
              </a:rPr>
              <a:t>To build stamina</a:t>
            </a:r>
          </a:p>
        </p:txBody>
      </p:sp>
      <p:pic>
        <p:nvPicPr>
          <p:cNvPr id="5" name="Picture 4" descr="white-closed-book-m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2667000"/>
            <a:ext cx="2164946" cy="2508988"/>
          </a:xfrm>
          <a:prstGeom prst="rect">
            <a:avLst/>
          </a:prstGeom>
        </p:spPr>
      </p:pic>
      <p:pic>
        <p:nvPicPr>
          <p:cNvPr id="6" name="Picture 5" descr="white-closed-book-m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29200" y="1524000"/>
            <a:ext cx="3231009" cy="3744463"/>
          </a:xfrm>
          <a:prstGeom prst="rect">
            <a:avLst/>
          </a:prstGeom>
        </p:spPr>
      </p:pic>
      <p:sp>
        <p:nvSpPr>
          <p:cNvPr id="7" name="TextBox 6"/>
          <p:cNvSpPr txBox="1"/>
          <p:nvPr/>
        </p:nvSpPr>
        <p:spPr>
          <a:xfrm>
            <a:off x="1981200" y="3200400"/>
            <a:ext cx="1524000" cy="830997"/>
          </a:xfrm>
          <a:prstGeom prst="rect">
            <a:avLst/>
          </a:prstGeom>
          <a:solidFill>
            <a:schemeClr val="accent1">
              <a:lumMod val="90000"/>
            </a:schemeClr>
          </a:solidFill>
        </p:spPr>
        <p:txBody>
          <a:bodyPr wrap="square" rtlCol="0">
            <a:spAutoFit/>
          </a:bodyPr>
          <a:lstStyle/>
          <a:p>
            <a:pPr algn="ctr" defTabSz="914400" eaLnBrk="0" fontAlgn="base" hangingPunct="0">
              <a:spcBef>
                <a:spcPct val="0"/>
              </a:spcBef>
              <a:spcAft>
                <a:spcPct val="0"/>
              </a:spcAft>
            </a:pPr>
            <a:r>
              <a:rPr lang="en-US" sz="2400" b="1" dirty="0">
                <a:solidFill>
                  <a:srgbClr val="000000"/>
                </a:solidFill>
                <a:latin typeface="Arial" charset="0"/>
                <a:ea typeface="ＭＳ Ｐゴシック" charset="0"/>
                <a:cs typeface="ＭＳ Ｐゴシック" charset="0"/>
              </a:rPr>
              <a:t>Less Complex</a:t>
            </a:r>
          </a:p>
        </p:txBody>
      </p:sp>
      <p:sp>
        <p:nvSpPr>
          <p:cNvPr id="8" name="TextBox 7"/>
          <p:cNvSpPr txBox="1"/>
          <p:nvPr/>
        </p:nvSpPr>
        <p:spPr>
          <a:xfrm>
            <a:off x="5334000" y="2819400"/>
            <a:ext cx="2286000" cy="954107"/>
          </a:xfrm>
          <a:prstGeom prst="rect">
            <a:avLst/>
          </a:prstGeom>
          <a:solidFill>
            <a:schemeClr val="accent6">
              <a:lumMod val="20000"/>
              <a:lumOff val="80000"/>
            </a:schemeClr>
          </a:solidFill>
        </p:spPr>
        <p:txBody>
          <a:bodyPr wrap="square" rtlCol="0">
            <a:spAutoFit/>
          </a:bodyPr>
          <a:lstStyle/>
          <a:p>
            <a:pPr algn="ctr" defTabSz="914400" eaLnBrk="0" fontAlgn="base" hangingPunct="0">
              <a:spcBef>
                <a:spcPct val="0"/>
              </a:spcBef>
              <a:spcAft>
                <a:spcPct val="0"/>
              </a:spcAft>
            </a:pPr>
            <a:r>
              <a:rPr lang="en-US" sz="2800" b="1" dirty="0">
                <a:solidFill>
                  <a:srgbClr val="000000"/>
                </a:solidFill>
                <a:latin typeface="Arial" charset="0"/>
                <a:ea typeface="ＭＳ Ｐゴシック" charset="0"/>
                <a:cs typeface="ＭＳ Ｐゴシック" charset="0"/>
              </a:rPr>
              <a:t>More Complex</a:t>
            </a:r>
          </a:p>
        </p:txBody>
      </p:sp>
    </p:spTree>
    <p:extLst>
      <p:ext uri="{BB962C8B-B14F-4D97-AF65-F5344CB8AC3E}">
        <p14:creationId xmlns:p14="http://schemas.microsoft.com/office/powerpoint/2010/main" val="2084682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49" name="Picture 2" descr="frustr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705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Rectangle 3"/>
          <p:cNvSpPr>
            <a:spLocks noChangeArrowheads="1"/>
          </p:cNvSpPr>
          <p:nvPr/>
        </p:nvSpPr>
        <p:spPr bwMode="auto">
          <a:xfrm>
            <a:off x="533400" y="2286000"/>
            <a:ext cx="7419975" cy="239395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spcBef>
                <a:spcPct val="20000"/>
              </a:spcBef>
              <a:defRPr/>
            </a:pPr>
            <a:r>
              <a:rPr lang="en-US" sz="4400" dirty="0">
                <a:solidFill>
                  <a:prstClr val="white"/>
                </a:solidFill>
                <a:latin typeface="Tahoma" pitchFamily="34" charset="0"/>
                <a:ea typeface="Tahoma" pitchFamily="34" charset="0"/>
                <a:cs typeface="Tahoma" pitchFamily="34" charset="0"/>
              </a:rPr>
              <a:t>Simply assigning hard books </a:t>
            </a:r>
          </a:p>
          <a:p>
            <a:pPr>
              <a:spcBef>
                <a:spcPct val="20000"/>
              </a:spcBef>
              <a:defRPr/>
            </a:pPr>
            <a:r>
              <a:rPr lang="en-US" sz="4400" dirty="0">
                <a:solidFill>
                  <a:prstClr val="white"/>
                </a:solidFill>
                <a:latin typeface="Tahoma" pitchFamily="34" charset="0"/>
                <a:ea typeface="Tahoma" pitchFamily="34" charset="0"/>
                <a:cs typeface="Tahoma" pitchFamily="34" charset="0"/>
              </a:rPr>
              <a:t>will not ensure that students</a:t>
            </a:r>
          </a:p>
          <a:p>
            <a:pPr>
              <a:spcBef>
                <a:spcPct val="20000"/>
              </a:spcBef>
              <a:defRPr/>
            </a:pPr>
            <a:r>
              <a:rPr lang="en-US" sz="4400" dirty="0">
                <a:solidFill>
                  <a:prstClr val="white"/>
                </a:solidFill>
                <a:latin typeface="Tahoma" pitchFamily="34" charset="0"/>
                <a:ea typeface="Tahoma" pitchFamily="34" charset="0"/>
                <a:cs typeface="Tahoma" pitchFamily="34" charset="0"/>
              </a:rPr>
              <a:t>learn at high levels!</a:t>
            </a:r>
            <a:endParaRPr lang="en-US" sz="3200" dirty="0">
              <a:solidFill>
                <a:prstClr val="white"/>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847833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2238" y="0"/>
            <a:ext cx="5211762"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42340" name="Rectangle 4"/>
          <p:cNvSpPr>
            <a:spLocks noChangeArrowheads="1"/>
          </p:cNvSpPr>
          <p:nvPr/>
        </p:nvSpPr>
        <p:spPr bwMode="auto">
          <a:xfrm>
            <a:off x="343430" y="896402"/>
            <a:ext cx="5298489" cy="7694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4400" i="1" dirty="0">
                <a:solidFill>
                  <a:srgbClr val="000000"/>
                </a:solidFill>
                <a:latin typeface="Optima" charset="0"/>
                <a:ea typeface="Osaka"/>
                <a:cs typeface="Osaka"/>
              </a:rPr>
              <a:t>TEACH</a:t>
            </a:r>
            <a:r>
              <a:rPr lang="en-US" sz="4400" dirty="0">
                <a:solidFill>
                  <a:srgbClr val="000000"/>
                </a:solidFill>
                <a:latin typeface="Optima" charset="0"/>
                <a:ea typeface="Osaka"/>
                <a:cs typeface="Osaka"/>
              </a:rPr>
              <a:t> complex text</a:t>
            </a:r>
            <a:endParaRPr lang="en-US" sz="4400" dirty="0">
              <a:solidFill>
                <a:srgbClr val="000000"/>
              </a:solidFill>
              <a:latin typeface="Arial"/>
              <a:ea typeface="Osaka"/>
              <a:cs typeface="Osaka"/>
            </a:endParaRPr>
          </a:p>
        </p:txBody>
      </p:sp>
      <p:sp>
        <p:nvSpPr>
          <p:cNvPr id="6" name="Rectangle 4"/>
          <p:cNvSpPr>
            <a:spLocks noChangeArrowheads="1"/>
          </p:cNvSpPr>
          <p:nvPr/>
        </p:nvSpPr>
        <p:spPr bwMode="auto">
          <a:xfrm>
            <a:off x="1902625" y="2147530"/>
            <a:ext cx="2180309" cy="5847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r>
              <a:rPr lang="en-US" sz="3200" dirty="0">
                <a:solidFill>
                  <a:srgbClr val="000000"/>
                </a:solidFill>
                <a:latin typeface="Optima" charset="0"/>
                <a:ea typeface="Osaka"/>
                <a:cs typeface="Osaka"/>
              </a:rPr>
              <a:t>don’t just</a:t>
            </a:r>
            <a:endParaRPr lang="en-US" dirty="0">
              <a:solidFill>
                <a:srgbClr val="000000"/>
              </a:solidFill>
              <a:latin typeface="Arial"/>
              <a:ea typeface="Osaka"/>
              <a:cs typeface="Osaka"/>
            </a:endParaRPr>
          </a:p>
        </p:txBody>
      </p:sp>
      <p:sp>
        <p:nvSpPr>
          <p:cNvPr id="8" name="Rectangle 4"/>
          <p:cNvSpPr>
            <a:spLocks noChangeArrowheads="1"/>
          </p:cNvSpPr>
          <p:nvPr/>
        </p:nvSpPr>
        <p:spPr bwMode="auto">
          <a:xfrm>
            <a:off x="138246" y="3184000"/>
            <a:ext cx="5503673" cy="7694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4400" i="1" dirty="0">
                <a:solidFill>
                  <a:srgbClr val="000000"/>
                </a:solidFill>
                <a:latin typeface="Optima" charset="0"/>
                <a:ea typeface="Osaka"/>
                <a:cs typeface="Osaka"/>
              </a:rPr>
              <a:t>ASSIGN</a:t>
            </a:r>
            <a:r>
              <a:rPr lang="en-US" sz="4400" dirty="0">
                <a:solidFill>
                  <a:srgbClr val="000000"/>
                </a:solidFill>
                <a:latin typeface="Optima" charset="0"/>
                <a:ea typeface="Osaka"/>
                <a:cs typeface="Osaka"/>
              </a:rPr>
              <a:t> complex text</a:t>
            </a:r>
            <a:endParaRPr lang="en-US" sz="4400" dirty="0">
              <a:solidFill>
                <a:srgbClr val="000000"/>
              </a:solidFill>
              <a:latin typeface="Arial"/>
              <a:ea typeface="Osaka"/>
              <a:cs typeface="Osaka"/>
            </a:endParaRPr>
          </a:p>
        </p:txBody>
      </p:sp>
    </p:spTree>
    <p:extLst>
      <p:ext uri="{BB962C8B-B14F-4D97-AF65-F5344CB8AC3E}">
        <p14:creationId xmlns:p14="http://schemas.microsoft.com/office/powerpoint/2010/main" val="3733030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578" y="796019"/>
            <a:ext cx="7639175" cy="347787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a:solidFill>
                  <a:prstClr val="black"/>
                </a:solidFill>
                <a:latin typeface="Calibri"/>
              </a:rPr>
              <a:t>1</a:t>
            </a:r>
            <a:r>
              <a:rPr lang="en-US" sz="3600" b="1" dirty="0">
                <a:solidFill>
                  <a:prstClr val="black"/>
                </a:solidFill>
                <a:latin typeface="Calibri"/>
              </a:rPr>
              <a:t>.</a:t>
            </a:r>
            <a:r>
              <a:rPr lang="en-US" sz="6000" dirty="0">
                <a:solidFill>
                  <a:prstClr val="black"/>
                </a:solidFill>
                <a:latin typeface="Calibri"/>
              </a:rPr>
              <a:t> </a:t>
            </a:r>
            <a:r>
              <a:rPr lang="en-US" sz="3600" dirty="0">
                <a:solidFill>
                  <a:prstClr val="black"/>
                </a:solidFill>
                <a:latin typeface="Calibri"/>
              </a:rPr>
              <a:t>Read closely </a:t>
            </a:r>
            <a:r>
              <a:rPr lang="en-US" sz="2800" dirty="0">
                <a:solidFill>
                  <a:prstClr val="black"/>
                </a:solidFill>
                <a:latin typeface="Calibri"/>
              </a:rPr>
              <a:t>to determine what the text says explicitly and to make logical inferences from it; </a:t>
            </a:r>
            <a:r>
              <a:rPr lang="en-US" sz="3600" dirty="0">
                <a:solidFill>
                  <a:prstClr val="black"/>
                </a:solidFill>
                <a:latin typeface="Calibri"/>
              </a:rPr>
              <a:t>cite specific </a:t>
            </a:r>
            <a:r>
              <a:rPr lang="en-US" sz="4000" dirty="0">
                <a:solidFill>
                  <a:prstClr val="black"/>
                </a:solidFill>
                <a:latin typeface="Calibri"/>
              </a:rPr>
              <a:t>textual</a:t>
            </a:r>
            <a:r>
              <a:rPr lang="en-US" sz="3600" dirty="0">
                <a:solidFill>
                  <a:prstClr val="black"/>
                </a:solidFill>
                <a:latin typeface="Calibri"/>
              </a:rPr>
              <a:t> evidence </a:t>
            </a:r>
            <a:r>
              <a:rPr lang="en-US" sz="2800" dirty="0">
                <a:solidFill>
                  <a:prstClr val="black"/>
                </a:solidFill>
                <a:latin typeface="Calibri"/>
              </a:rPr>
              <a:t>when writing or speaking to support conclusions drawn from the text.</a:t>
            </a:r>
          </a:p>
          <a:p>
            <a:pPr algn="ctr"/>
            <a:endParaRPr lang="en-US" sz="3600" dirty="0">
              <a:solidFill>
                <a:prstClr val="black"/>
              </a:solidFill>
              <a:latin typeface="Calibri"/>
            </a:endParaRPr>
          </a:p>
        </p:txBody>
      </p:sp>
      <p:pic>
        <p:nvPicPr>
          <p:cNvPr id="2" name="Picture 1" descr="magnifyingglass.g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1331" y="2983687"/>
            <a:ext cx="4100424" cy="4100424"/>
          </a:xfrm>
          <a:prstGeom prst="rect">
            <a:avLst/>
          </a:prstGeom>
        </p:spPr>
      </p:pic>
    </p:spTree>
    <p:extLst>
      <p:ext uri="{BB962C8B-B14F-4D97-AF65-F5344CB8AC3E}">
        <p14:creationId xmlns:p14="http://schemas.microsoft.com/office/powerpoint/2010/main" val="1077377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n-US" sz="4000">
                <a:solidFill>
                  <a:prstClr val="white"/>
                </a:solidFill>
                <a:latin typeface="Calibri"/>
              </a:rPr>
              <a:t>Creating a Close Reading</a:t>
            </a:r>
            <a:endParaRPr lang="en-US">
              <a:solidFill>
                <a:prstClr val="black"/>
              </a:solidFill>
              <a:latin typeface="Calibri"/>
            </a:endParaRPr>
          </a:p>
        </p:txBody>
      </p:sp>
      <p:sp>
        <p:nvSpPr>
          <p:cNvPr id="41988" name="Text Box 4"/>
          <p:cNvSpPr txBox="1">
            <a:spLocks noChangeArrowheads="1"/>
          </p:cNvSpPr>
          <p:nvPr/>
        </p:nvSpPr>
        <p:spPr bwMode="auto">
          <a:xfrm>
            <a:off x="593725" y="581025"/>
            <a:ext cx="3749675" cy="579438"/>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Tree>
    <p:extLst>
      <p:ext uri="{BB962C8B-B14F-4D97-AF65-F5344CB8AC3E}">
        <p14:creationId xmlns:p14="http://schemas.microsoft.com/office/powerpoint/2010/main" val="37341145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n-US" sz="4000">
                <a:solidFill>
                  <a:prstClr val="white"/>
                </a:solidFill>
                <a:latin typeface="Calibri"/>
              </a:rPr>
              <a:t>Creating a Close Reading</a:t>
            </a:r>
            <a:endParaRPr lang="en-US">
              <a:solidFill>
                <a:prstClr val="black"/>
              </a:solidFill>
              <a:latin typeface="Calibri"/>
            </a:endParaRPr>
          </a:p>
        </p:txBody>
      </p:sp>
      <p:sp>
        <p:nvSpPr>
          <p:cNvPr id="41988" name="Text Box 4"/>
          <p:cNvSpPr txBox="1">
            <a:spLocks noChangeArrowheads="1"/>
          </p:cNvSpPr>
          <p:nvPr/>
        </p:nvSpPr>
        <p:spPr bwMode="auto">
          <a:xfrm>
            <a:off x="593725" y="581025"/>
            <a:ext cx="3749675" cy="579438"/>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89" name="Text Box 5"/>
          <p:cNvSpPr txBox="1">
            <a:spLocks noChangeArrowheads="1"/>
          </p:cNvSpPr>
          <p:nvPr/>
        </p:nvSpPr>
        <p:spPr bwMode="auto">
          <a:xfrm>
            <a:off x="609600" y="1447800"/>
            <a:ext cx="2122828" cy="584776"/>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Tree>
    <p:extLst>
      <p:ext uri="{BB962C8B-B14F-4D97-AF65-F5344CB8AC3E}">
        <p14:creationId xmlns:p14="http://schemas.microsoft.com/office/powerpoint/2010/main" val="829243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 glass on book.jpg"/>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3942" y="0"/>
            <a:ext cx="9130058" cy="6904777"/>
          </a:xfrm>
          <a:prstGeom prst="rect">
            <a:avLst/>
          </a:prstGeom>
        </p:spPr>
      </p:pic>
      <p:sp>
        <p:nvSpPr>
          <p:cNvPr id="2" name="Title 1"/>
          <p:cNvSpPr>
            <a:spLocks noGrp="1"/>
          </p:cNvSpPr>
          <p:nvPr>
            <p:ph type="title"/>
          </p:nvPr>
        </p:nvSpPr>
        <p:spPr/>
        <p:txBody>
          <a:bodyPr>
            <a:normAutofit/>
          </a:bodyPr>
          <a:lstStyle/>
          <a:p>
            <a:r>
              <a:rPr lang="en-US" dirty="0" smtClean="0"/>
              <a:t>Facilitating Re-reading</a:t>
            </a:r>
            <a:endParaRPr lang="en-US" dirty="0"/>
          </a:p>
        </p:txBody>
      </p:sp>
      <p:sp>
        <p:nvSpPr>
          <p:cNvPr id="3" name="Content Placeholder 2"/>
          <p:cNvSpPr>
            <a:spLocks noGrp="1"/>
          </p:cNvSpPr>
          <p:nvPr>
            <p:ph idx="1"/>
          </p:nvPr>
        </p:nvSpPr>
        <p:spPr>
          <a:xfrm>
            <a:off x="1132764" y="2666876"/>
            <a:ext cx="6817239" cy="3542810"/>
          </a:xfrm>
          <a:solidFill>
            <a:schemeClr val="accent5">
              <a:lumMod val="20000"/>
              <a:lumOff val="80000"/>
            </a:schemeClr>
          </a:solidFill>
          <a:ln w="57150" cmpd="sng">
            <a:solidFill>
              <a:srgbClr val="4F81BD"/>
            </a:solidFill>
          </a:ln>
          <a:effectLst>
            <a:outerShdw blurRad="50800" dist="38100" dir="2700000" algn="tl" rotWithShape="0">
              <a:prstClr val="black">
                <a:alpha val="40000"/>
              </a:prstClr>
            </a:outerShdw>
          </a:effectLst>
        </p:spPr>
        <p:txBody>
          <a:bodyPr>
            <a:normAutofit fontScale="92500"/>
          </a:bodyPr>
          <a:lstStyle/>
          <a:p>
            <a:pPr marL="0" indent="0">
              <a:buNone/>
            </a:pPr>
            <a:r>
              <a:rPr lang="en-US" b="1" dirty="0" smtClean="0"/>
              <a:t>Change the task</a:t>
            </a:r>
          </a:p>
          <a:p>
            <a:pPr marL="0" indent="0">
              <a:buNone/>
            </a:pPr>
            <a:r>
              <a:rPr lang="en-US" i="1" dirty="0"/>
              <a:t>	</a:t>
            </a:r>
            <a:r>
              <a:rPr lang="en-US" i="1" dirty="0" smtClean="0"/>
              <a:t>Read for flow.  Read for annotation.</a:t>
            </a:r>
          </a:p>
          <a:p>
            <a:pPr marL="0" indent="0">
              <a:buNone/>
            </a:pPr>
            <a:r>
              <a:rPr lang="en-US" b="1" dirty="0" smtClean="0"/>
              <a:t>Ask a really good question</a:t>
            </a:r>
          </a:p>
          <a:p>
            <a:pPr marL="0" indent="0">
              <a:buNone/>
            </a:pPr>
            <a:r>
              <a:rPr lang="en-US" i="1" dirty="0" smtClean="0"/>
              <a:t>	What is the author’s belief about war? </a:t>
            </a:r>
          </a:p>
          <a:p>
            <a:pPr marL="0" indent="0">
              <a:buNone/>
            </a:pPr>
            <a:r>
              <a:rPr lang="en-US" b="1" dirty="0" smtClean="0"/>
              <a:t>Press for evidence</a:t>
            </a:r>
          </a:p>
          <a:p>
            <a:pPr marL="0" indent="0">
              <a:buNone/>
            </a:pPr>
            <a:r>
              <a:rPr lang="en-US" i="1" dirty="0"/>
              <a:t>	</a:t>
            </a:r>
            <a:r>
              <a:rPr lang="en-US" i="1" dirty="0" smtClean="0"/>
              <a:t>Where did you find that?</a:t>
            </a:r>
            <a:endParaRPr lang="en-US" dirty="0"/>
          </a:p>
          <a:p>
            <a:endParaRPr lang="en-US" dirty="0"/>
          </a:p>
        </p:txBody>
      </p:sp>
    </p:spTree>
    <p:extLst>
      <p:ext uri="{BB962C8B-B14F-4D97-AF65-F5344CB8AC3E}">
        <p14:creationId xmlns:p14="http://schemas.microsoft.com/office/powerpoint/2010/main" val="973124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n-US" sz="4000">
                <a:solidFill>
                  <a:prstClr val="white"/>
                </a:solidFill>
                <a:latin typeface="Calibri"/>
              </a:rPr>
              <a:t>Creating a Close Reading</a:t>
            </a:r>
            <a:endParaRPr lang="en-US">
              <a:solidFill>
                <a:prstClr val="black"/>
              </a:solidFill>
              <a:latin typeface="Calibri"/>
            </a:endParaRPr>
          </a:p>
        </p:txBody>
      </p:sp>
      <p:sp>
        <p:nvSpPr>
          <p:cNvPr id="41988" name="Text Box 4"/>
          <p:cNvSpPr txBox="1">
            <a:spLocks noChangeArrowheads="1"/>
          </p:cNvSpPr>
          <p:nvPr/>
        </p:nvSpPr>
        <p:spPr bwMode="auto">
          <a:xfrm>
            <a:off x="593725" y="581025"/>
            <a:ext cx="3749675" cy="579438"/>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89" name="Text Box 5"/>
          <p:cNvSpPr txBox="1">
            <a:spLocks noChangeArrowheads="1"/>
          </p:cNvSpPr>
          <p:nvPr/>
        </p:nvSpPr>
        <p:spPr bwMode="auto">
          <a:xfrm>
            <a:off x="609600" y="1447800"/>
            <a:ext cx="2122828" cy="584776"/>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
        <p:nvSpPr>
          <p:cNvPr id="41991" name="Text Box 7"/>
          <p:cNvSpPr txBox="1">
            <a:spLocks noChangeArrowheads="1"/>
          </p:cNvSpPr>
          <p:nvPr/>
        </p:nvSpPr>
        <p:spPr bwMode="auto">
          <a:xfrm>
            <a:off x="609600" y="2286000"/>
            <a:ext cx="3924760" cy="584776"/>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3200" b="1" dirty="0" smtClean="0">
                <a:solidFill>
                  <a:prstClr val="white"/>
                </a:solidFill>
                <a:latin typeface="Optima"/>
                <a:cs typeface="Optima"/>
              </a:rPr>
              <a:t>“</a:t>
            </a:r>
            <a:r>
              <a:rPr lang="en-US" altLang="ja-JP" sz="3200" b="1" dirty="0">
                <a:solidFill>
                  <a:prstClr val="white"/>
                </a:solidFill>
                <a:latin typeface="Optima"/>
                <a:cs typeface="Optima"/>
              </a:rPr>
              <a:t>Read with a pencil</a:t>
            </a:r>
            <a:r>
              <a:rPr lang="ja-JP" altLang="en-US" sz="3200" b="1" dirty="0" smtClean="0">
                <a:solidFill>
                  <a:prstClr val="white"/>
                </a:solidFill>
                <a:latin typeface="Optima"/>
                <a:cs typeface="Optima"/>
              </a:rPr>
              <a:t>”</a:t>
            </a:r>
            <a:endParaRPr lang="en-US" sz="3200" b="1" dirty="0">
              <a:solidFill>
                <a:prstClr val="black"/>
              </a:solidFill>
              <a:latin typeface="Optima"/>
              <a:cs typeface="Optima"/>
            </a:endParaRPr>
          </a:p>
        </p:txBody>
      </p:sp>
    </p:spTree>
    <p:extLst>
      <p:ext uri="{BB962C8B-B14F-4D97-AF65-F5344CB8AC3E}">
        <p14:creationId xmlns:p14="http://schemas.microsoft.com/office/powerpoint/2010/main" val="14753567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solidFill>
                  <a:prstClr val="black"/>
                </a:solidFill>
                <a:latin typeface="Calibri"/>
              </a:rPr>
              <a:t>Foundational Annotation Skills</a:t>
            </a:r>
            <a:endParaRPr lang="en-US" b="1" dirty="0">
              <a:solidFill>
                <a:prstClr val="black"/>
              </a:solidFill>
              <a:latin typeface="Calibri"/>
            </a:endParaRPr>
          </a:p>
        </p:txBody>
      </p:sp>
      <p:sp>
        <p:nvSpPr>
          <p:cNvPr id="3" name="Rectangle 2"/>
          <p:cNvSpPr/>
          <p:nvPr/>
        </p:nvSpPr>
        <p:spPr>
          <a:xfrm>
            <a:off x="745331" y="1471312"/>
            <a:ext cx="7086983" cy="3785652"/>
          </a:xfrm>
          <a:prstGeom prst="rect">
            <a:avLst/>
          </a:prstGeom>
        </p:spPr>
        <p:txBody>
          <a:bodyPr wrap="square">
            <a:spAutoFit/>
          </a:bodyPr>
          <a:lstStyle/>
          <a:p>
            <a:pPr marL="342900" indent="-342900">
              <a:buFont typeface="Arial"/>
              <a:buChar char="•"/>
            </a:pPr>
            <a:r>
              <a:rPr lang="en-US" sz="4000" i="1" u="sng" dirty="0">
                <a:solidFill>
                  <a:srgbClr val="1F497D"/>
                </a:solidFill>
                <a:latin typeface="Arial"/>
                <a:cs typeface="Arial"/>
              </a:rPr>
              <a:t>Underline</a:t>
            </a:r>
            <a:r>
              <a:rPr lang="en-US" sz="4000" dirty="0">
                <a:solidFill>
                  <a:srgbClr val="1F497D"/>
                </a:solidFill>
                <a:latin typeface="Arial"/>
                <a:cs typeface="Arial"/>
              </a:rPr>
              <a:t> </a:t>
            </a:r>
            <a:r>
              <a:rPr lang="en-US" sz="4000" dirty="0">
                <a:solidFill>
                  <a:prstClr val="black"/>
                </a:solidFill>
                <a:latin typeface="Arial"/>
                <a:cs typeface="Arial"/>
              </a:rPr>
              <a:t>the major points. </a:t>
            </a:r>
          </a:p>
          <a:p>
            <a:pPr marL="342900" indent="-342900">
              <a:buFont typeface="Arial"/>
              <a:buChar char="•"/>
            </a:pPr>
            <a:r>
              <a:rPr lang="en-US" sz="4000" i="1" dirty="0">
                <a:solidFill>
                  <a:srgbClr val="1F497D"/>
                </a:solidFill>
                <a:latin typeface="Arial"/>
                <a:cs typeface="Arial"/>
              </a:rPr>
              <a:t>Circle</a:t>
            </a:r>
            <a:r>
              <a:rPr lang="en-US" sz="4000" i="1" dirty="0">
                <a:solidFill>
                  <a:prstClr val="black"/>
                </a:solidFill>
                <a:latin typeface="Arial"/>
                <a:cs typeface="Arial"/>
              </a:rPr>
              <a:t> keywords or phrases </a:t>
            </a:r>
            <a:r>
              <a:rPr lang="en-US" sz="4000" dirty="0">
                <a:solidFill>
                  <a:prstClr val="black"/>
                </a:solidFill>
                <a:latin typeface="Arial"/>
                <a:cs typeface="Arial"/>
              </a:rPr>
              <a:t>that are confusing or unknown to you.</a:t>
            </a:r>
          </a:p>
          <a:p>
            <a:pPr marL="342900" indent="-342900">
              <a:buFont typeface="Arial"/>
              <a:buChar char="•"/>
            </a:pPr>
            <a:r>
              <a:rPr lang="en-US" sz="4000" dirty="0">
                <a:solidFill>
                  <a:prstClr val="black"/>
                </a:solidFill>
                <a:latin typeface="Arial"/>
                <a:cs typeface="Arial"/>
              </a:rPr>
              <a:t>Write</a:t>
            </a:r>
            <a:r>
              <a:rPr lang="en-US" sz="4000" i="1" dirty="0">
                <a:solidFill>
                  <a:prstClr val="black"/>
                </a:solidFill>
                <a:latin typeface="Arial"/>
                <a:cs typeface="Arial"/>
              </a:rPr>
              <a:t> </a:t>
            </a:r>
            <a:r>
              <a:rPr lang="en-US" sz="4000" i="1" dirty="0">
                <a:solidFill>
                  <a:srgbClr val="1F497D"/>
                </a:solidFill>
                <a:latin typeface="Arial"/>
                <a:cs typeface="Arial"/>
              </a:rPr>
              <a:t>margin notes</a:t>
            </a:r>
            <a:r>
              <a:rPr lang="en-US" sz="4000" dirty="0">
                <a:solidFill>
                  <a:srgbClr val="1F497D"/>
                </a:solidFill>
                <a:latin typeface="Arial"/>
                <a:cs typeface="Arial"/>
              </a:rPr>
              <a:t> </a:t>
            </a:r>
            <a:r>
              <a:rPr lang="en-US" sz="4000" dirty="0">
                <a:solidFill>
                  <a:prstClr val="black"/>
                </a:solidFill>
                <a:latin typeface="Arial"/>
                <a:cs typeface="Arial"/>
              </a:rPr>
              <a:t>restating the author’s ideas.</a:t>
            </a:r>
          </a:p>
        </p:txBody>
      </p:sp>
      <p:sp>
        <p:nvSpPr>
          <p:cNvPr id="4" name="Oval 3"/>
          <p:cNvSpPr/>
          <p:nvPr/>
        </p:nvSpPr>
        <p:spPr>
          <a:xfrm>
            <a:off x="982821" y="2127976"/>
            <a:ext cx="1832038" cy="800070"/>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846246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458" name="Object 2"/>
          <p:cNvGraphicFramePr>
            <a:graphicFrameLocks noGrp="1" noChangeAspect="1"/>
          </p:cNvGraphicFramePr>
          <p:nvPr>
            <p:ph idx="4294967295"/>
            <p:extLst>
              <p:ext uri="{D42A27DB-BD31-4B8C-83A1-F6EECF244321}">
                <p14:modId xmlns:p14="http://schemas.microsoft.com/office/powerpoint/2010/main" val="3959046603"/>
              </p:ext>
            </p:extLst>
          </p:nvPr>
        </p:nvGraphicFramePr>
        <p:xfrm>
          <a:off x="842963" y="989013"/>
          <a:ext cx="7318375" cy="5411787"/>
        </p:xfrm>
        <a:graphic>
          <a:graphicData uri="http://schemas.openxmlformats.org/presentationml/2006/ole">
            <mc:AlternateContent xmlns:mc="http://schemas.openxmlformats.org/markup-compatibility/2006">
              <mc:Choice xmlns:v="urn:schemas-microsoft-com:vml" Requires="v">
                <p:oleObj spid="_x0000_s8215" name="Document" r:id="rId4" imgW="8623300" imgH="6375400" progId="Word.Document.8">
                  <p:embed/>
                </p:oleObj>
              </mc:Choice>
              <mc:Fallback>
                <p:oleObj name="Document" r:id="rId4" imgW="8623300" imgH="6375400" progId="Word.Documen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963" y="989013"/>
                        <a:ext cx="7318375" cy="5411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017810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p:cNvSpPr txBox="1"/>
          <p:nvPr/>
        </p:nvSpPr>
        <p:spPr>
          <a:xfrm>
            <a:off x="564396" y="439038"/>
            <a:ext cx="5505992" cy="1538883"/>
          </a:xfrm>
          <a:prstGeom prst="rect">
            <a:avLst/>
          </a:prstGeom>
          <a:noFill/>
        </p:spPr>
        <p:txBody>
          <a:bodyPr wrap="square" rtlCol="0">
            <a:spAutoFit/>
          </a:bodyPr>
          <a:lstStyle/>
          <a:p>
            <a:r>
              <a:rPr lang="en-US" sz="4000" dirty="0" smtClean="0">
                <a:solidFill>
                  <a:prstClr val="white"/>
                </a:solidFill>
                <a:effectLst>
                  <a:outerShdw blurRad="50800" dist="38100" dir="16200000" rotWithShape="0">
                    <a:prstClr val="black">
                      <a:alpha val="40000"/>
                    </a:prstClr>
                  </a:outerShdw>
                </a:effectLst>
                <a:latin typeface="Calibri"/>
              </a:rPr>
              <a:t>Annotation occurs with </a:t>
            </a:r>
            <a:r>
              <a:rPr lang="en-US" sz="5400" dirty="0" smtClean="0">
                <a:solidFill>
                  <a:prstClr val="white"/>
                </a:solidFill>
                <a:effectLst>
                  <a:outerShdw blurRad="50800" dist="38100" dir="16200000" rotWithShape="0">
                    <a:prstClr val="black">
                      <a:alpha val="40000"/>
                    </a:prstClr>
                  </a:outerShdw>
                </a:effectLst>
                <a:latin typeface="Calibri"/>
              </a:rPr>
              <a:t>digital</a:t>
            </a:r>
            <a:r>
              <a:rPr lang="en-US" sz="4000" dirty="0" smtClean="0">
                <a:solidFill>
                  <a:prstClr val="white"/>
                </a:solidFill>
                <a:effectLst>
                  <a:outerShdw blurRad="50800" dist="38100" dir="16200000" rotWithShape="0">
                    <a:prstClr val="black">
                      <a:alpha val="40000"/>
                    </a:prstClr>
                  </a:outerShdw>
                </a:effectLst>
                <a:latin typeface="Calibri"/>
              </a:rPr>
              <a:t> and </a:t>
            </a:r>
            <a:r>
              <a:rPr lang="en-US" sz="5400" dirty="0" smtClean="0">
                <a:solidFill>
                  <a:prstClr val="white"/>
                </a:solidFill>
                <a:effectLst>
                  <a:outerShdw blurRad="50800" dist="38100" dir="16200000" rotWithShape="0">
                    <a:prstClr val="black">
                      <a:alpha val="40000"/>
                    </a:prstClr>
                  </a:outerShdw>
                </a:effectLst>
                <a:latin typeface="Calibri"/>
              </a:rPr>
              <a:t>print</a:t>
            </a:r>
            <a:r>
              <a:rPr lang="en-US" sz="4000" dirty="0" smtClean="0">
                <a:solidFill>
                  <a:prstClr val="white"/>
                </a:solidFill>
                <a:effectLst>
                  <a:outerShdw blurRad="50800" dist="38100" dir="16200000" rotWithShape="0">
                    <a:prstClr val="black">
                      <a:alpha val="40000"/>
                    </a:prstClr>
                  </a:outerShdw>
                </a:effectLst>
                <a:latin typeface="Calibri"/>
              </a:rPr>
              <a:t> texts. </a:t>
            </a:r>
            <a:endParaRPr lang="en-US" sz="4000" dirty="0">
              <a:solidFill>
                <a:prstClr val="white"/>
              </a:solidFill>
              <a:effectLst>
                <a:outerShdw blurRad="50800" dist="38100" dir="16200000" rotWithShape="0">
                  <a:prstClr val="black">
                    <a:alpha val="40000"/>
                  </a:prstClr>
                </a:outerShdw>
              </a:effectLst>
              <a:latin typeface="Calibri"/>
            </a:endParaRPr>
          </a:p>
        </p:txBody>
      </p:sp>
    </p:spTree>
    <p:extLst>
      <p:ext uri="{BB962C8B-B14F-4D97-AF65-F5344CB8AC3E}">
        <p14:creationId xmlns:p14="http://schemas.microsoft.com/office/powerpoint/2010/main" val="2872773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descr="Student annotation 6th.JPG"/>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45491" y="289696"/>
            <a:ext cx="4662995" cy="6217326"/>
          </a:xfrm>
          <a:prstGeom prst="rect">
            <a:avLst/>
          </a:prstGeom>
        </p:spPr>
      </p:pic>
      <p:sp>
        <p:nvSpPr>
          <p:cNvPr id="3" name="TextBox 2"/>
          <p:cNvSpPr txBox="1"/>
          <p:nvPr/>
        </p:nvSpPr>
        <p:spPr>
          <a:xfrm>
            <a:off x="5553590" y="1827314"/>
            <a:ext cx="3091850" cy="2123658"/>
          </a:xfrm>
          <a:prstGeom prst="rect">
            <a:avLst/>
          </a:prstGeom>
          <a:noFill/>
        </p:spPr>
        <p:txBody>
          <a:bodyPr wrap="square" rtlCol="0">
            <a:spAutoFit/>
          </a:bodyPr>
          <a:lstStyle/>
          <a:p>
            <a:r>
              <a:rPr lang="en-US" sz="4400" dirty="0" smtClean="0">
                <a:solidFill>
                  <a:prstClr val="black"/>
                </a:solidFill>
                <a:latin typeface="Calibri"/>
              </a:rPr>
              <a:t>Student annotation in 6</a:t>
            </a:r>
            <a:r>
              <a:rPr lang="en-US" sz="4400" baseline="30000" dirty="0" smtClean="0">
                <a:solidFill>
                  <a:prstClr val="black"/>
                </a:solidFill>
                <a:latin typeface="Calibri"/>
              </a:rPr>
              <a:t>th</a:t>
            </a:r>
            <a:r>
              <a:rPr lang="en-US" sz="4400" dirty="0" smtClean="0">
                <a:solidFill>
                  <a:prstClr val="black"/>
                </a:solidFill>
                <a:latin typeface="Calibri"/>
              </a:rPr>
              <a:t> grade</a:t>
            </a:r>
            <a:endParaRPr lang="en-US" sz="4400" dirty="0">
              <a:solidFill>
                <a:prstClr val="black"/>
              </a:solidFill>
              <a:latin typeface="Calibri"/>
            </a:endParaRPr>
          </a:p>
        </p:txBody>
      </p:sp>
      <p:sp>
        <p:nvSpPr>
          <p:cNvPr id="4" name="TextBox 3"/>
          <p:cNvSpPr txBox="1"/>
          <p:nvPr/>
        </p:nvSpPr>
        <p:spPr>
          <a:xfrm>
            <a:off x="5553589" y="5738255"/>
            <a:ext cx="3336953" cy="646331"/>
          </a:xfrm>
          <a:prstGeom prst="rect">
            <a:avLst/>
          </a:prstGeom>
          <a:noFill/>
        </p:spPr>
        <p:txBody>
          <a:bodyPr wrap="square" rtlCol="0">
            <a:spAutoFit/>
          </a:bodyPr>
          <a:lstStyle/>
          <a:p>
            <a:r>
              <a:rPr lang="en-US" dirty="0" smtClean="0">
                <a:solidFill>
                  <a:prstClr val="black"/>
                </a:solidFill>
                <a:latin typeface="Calibri"/>
              </a:rPr>
              <a:t>Student sample from Leigh McEwen, AEA 9, Iowa</a:t>
            </a:r>
            <a:endParaRPr lang="en-US" dirty="0">
              <a:solidFill>
                <a:prstClr val="black"/>
              </a:solidFill>
              <a:latin typeface="Calibri"/>
            </a:endParaRPr>
          </a:p>
        </p:txBody>
      </p:sp>
    </p:spTree>
    <p:extLst>
      <p:ext uri="{BB962C8B-B14F-4D97-AF65-F5344CB8AC3E}">
        <p14:creationId xmlns:p14="http://schemas.microsoft.com/office/powerpoint/2010/main" val="1271287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defRPr/>
            </a:pPr>
            <a:r>
              <a:rPr lang="en-US" sz="4000">
                <a:solidFill>
                  <a:prstClr val="white"/>
                </a:solidFill>
                <a:latin typeface="Calibri"/>
              </a:rPr>
              <a:t>Creating a Close Reading</a:t>
            </a:r>
            <a:endParaRPr lang="en-US">
              <a:solidFill>
                <a:prstClr val="black"/>
              </a:solidFill>
              <a:latin typeface="Calibri"/>
            </a:endParaRPr>
          </a:p>
        </p:txBody>
      </p:sp>
      <p:sp>
        <p:nvSpPr>
          <p:cNvPr id="41988" name="Text Box 4"/>
          <p:cNvSpPr txBox="1">
            <a:spLocks noChangeArrowheads="1"/>
          </p:cNvSpPr>
          <p:nvPr/>
        </p:nvSpPr>
        <p:spPr bwMode="auto">
          <a:xfrm>
            <a:off x="593725" y="581025"/>
            <a:ext cx="3749675" cy="579438"/>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89" name="Text Box 5"/>
          <p:cNvSpPr txBox="1">
            <a:spLocks noChangeArrowheads="1"/>
          </p:cNvSpPr>
          <p:nvPr/>
        </p:nvSpPr>
        <p:spPr bwMode="auto">
          <a:xfrm>
            <a:off x="609600" y="1447800"/>
            <a:ext cx="2122828" cy="584776"/>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
        <p:nvSpPr>
          <p:cNvPr id="41991" name="Text Box 7"/>
          <p:cNvSpPr txBox="1">
            <a:spLocks noChangeArrowheads="1"/>
          </p:cNvSpPr>
          <p:nvPr/>
        </p:nvSpPr>
        <p:spPr bwMode="auto">
          <a:xfrm>
            <a:off x="609600" y="2286000"/>
            <a:ext cx="3924760" cy="584776"/>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3200" b="1" dirty="0" smtClean="0">
                <a:solidFill>
                  <a:prstClr val="white"/>
                </a:solidFill>
                <a:latin typeface="Optima"/>
                <a:cs typeface="Optima"/>
              </a:rPr>
              <a:t>“</a:t>
            </a:r>
            <a:r>
              <a:rPr lang="en-US" altLang="ja-JP" sz="3200" b="1" dirty="0">
                <a:solidFill>
                  <a:prstClr val="white"/>
                </a:solidFill>
                <a:latin typeface="Optima"/>
                <a:cs typeface="Optima"/>
              </a:rPr>
              <a:t>Read with a pencil</a:t>
            </a:r>
            <a:r>
              <a:rPr lang="ja-JP" altLang="en-US" sz="3200" b="1" dirty="0" smtClean="0">
                <a:solidFill>
                  <a:prstClr val="white"/>
                </a:solidFill>
                <a:latin typeface="Optima"/>
                <a:cs typeface="Optima"/>
              </a:rPr>
              <a:t>”</a:t>
            </a:r>
            <a:endParaRPr lang="en-US" sz="3200" b="1" dirty="0">
              <a:solidFill>
                <a:prstClr val="black"/>
              </a:solidFill>
              <a:latin typeface="Optima"/>
              <a:cs typeface="Optima"/>
            </a:endParaRPr>
          </a:p>
        </p:txBody>
      </p:sp>
      <p:sp>
        <p:nvSpPr>
          <p:cNvPr id="41992" name="Text Box 8"/>
          <p:cNvSpPr txBox="1">
            <a:spLocks noChangeArrowheads="1"/>
          </p:cNvSpPr>
          <p:nvPr/>
        </p:nvSpPr>
        <p:spPr bwMode="auto">
          <a:xfrm>
            <a:off x="609600" y="3276600"/>
            <a:ext cx="4750409" cy="584776"/>
          </a:xfrm>
          <a:prstGeom prst="rect">
            <a:avLst/>
          </a:prstGeom>
          <a:solidFill>
            <a:schemeClr val="accent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Text-dependent questions</a:t>
            </a:r>
            <a:endParaRPr lang="en-US" sz="3200" dirty="0">
              <a:solidFill>
                <a:prstClr val="black"/>
              </a:solidFill>
              <a:latin typeface="Optima" charset="0"/>
            </a:endParaRPr>
          </a:p>
        </p:txBody>
      </p:sp>
    </p:spTree>
    <p:extLst>
      <p:ext uri="{BB962C8B-B14F-4D97-AF65-F5344CB8AC3E}">
        <p14:creationId xmlns:p14="http://schemas.microsoft.com/office/powerpoint/2010/main" val="1017479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6635"/>
            <a:ext cx="8229600" cy="663995"/>
          </a:xfrm>
        </p:spPr>
        <p:txBody>
          <a:bodyPr>
            <a:normAutofit/>
          </a:bodyPr>
          <a:lstStyle/>
          <a:p>
            <a:r>
              <a:rPr lang="en-US" sz="3200" b="1" dirty="0" smtClean="0">
                <a:latin typeface="Century Gothic"/>
                <a:cs typeface="Century Gothic"/>
              </a:rPr>
              <a:t>Progression of Text-dependent Questions</a:t>
            </a:r>
            <a:endParaRPr lang="en-US" sz="3200" b="1" dirty="0">
              <a:latin typeface="Century Gothic"/>
              <a:cs typeface="Century Gothic"/>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57842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607065" y="4990385"/>
            <a:ext cx="1939783" cy="892552"/>
          </a:xfrm>
          <a:prstGeom prst="rect">
            <a:avLst/>
          </a:prstGeom>
          <a:solidFill>
            <a:schemeClr val="accent6">
              <a:lumMod val="20000"/>
              <a:lumOff val="80000"/>
            </a:schemeClr>
          </a:solidFill>
        </p:spPr>
        <p:txBody>
          <a:bodyPr wrap="square" rtlCol="0">
            <a:spAutoFit/>
          </a:bodyPr>
          <a:lstStyle/>
          <a:p>
            <a:pPr algn="ctr"/>
            <a:r>
              <a:rPr lang="en-US" sz="2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What does the text say?</a:t>
            </a:r>
          </a:p>
        </p:txBody>
      </p:sp>
      <p:sp>
        <p:nvSpPr>
          <p:cNvPr id="30" name="TextBox 29"/>
          <p:cNvSpPr txBox="1"/>
          <p:nvPr/>
        </p:nvSpPr>
        <p:spPr>
          <a:xfrm flipH="1">
            <a:off x="7802345" y="5558317"/>
            <a:ext cx="645548" cy="461665"/>
          </a:xfrm>
          <a:prstGeom prst="rect">
            <a:avLst/>
          </a:prstGeom>
          <a:noFill/>
        </p:spPr>
        <p:txBody>
          <a:bodyPr wrap="square" rtlCol="0">
            <a:spAutoFit/>
          </a:bodyPr>
          <a:lstStyle/>
          <a:p>
            <a:endParaRPr lang="en-US" sz="2400" dirty="0">
              <a:solidFill>
                <a:prstClr val="black"/>
              </a:solidFill>
              <a:latin typeface="Calibri"/>
            </a:endParaRPr>
          </a:p>
        </p:txBody>
      </p:sp>
      <p:sp>
        <p:nvSpPr>
          <p:cNvPr id="9" name="TextBox 8"/>
          <p:cNvSpPr txBox="1"/>
          <p:nvPr/>
        </p:nvSpPr>
        <p:spPr>
          <a:xfrm>
            <a:off x="607065" y="2130214"/>
            <a:ext cx="1939783" cy="1292662"/>
          </a:xfrm>
          <a:prstGeom prst="rect">
            <a:avLst/>
          </a:prstGeom>
          <a:solidFill>
            <a:schemeClr val="accent4">
              <a:lumMod val="40000"/>
              <a:lumOff val="60000"/>
            </a:schemeClr>
          </a:solidFill>
        </p:spPr>
        <p:txBody>
          <a:bodyPr wrap="square" rtlCol="0">
            <a:spAutoFit/>
          </a:bodyPr>
          <a:lstStyle/>
          <a:p>
            <a:pPr algn="ctr"/>
            <a:r>
              <a:rPr lang="en-US" sz="2600" b="1" dirty="0">
                <a:solidFill>
                  <a:prstClr val="black"/>
                </a:solidFill>
                <a:latin typeface="Calibri"/>
              </a:rPr>
              <a:t>What does the text mean? </a:t>
            </a:r>
          </a:p>
        </p:txBody>
      </p:sp>
      <p:sp>
        <p:nvSpPr>
          <p:cNvPr id="10" name="TextBox 9"/>
          <p:cNvSpPr txBox="1"/>
          <p:nvPr/>
        </p:nvSpPr>
        <p:spPr>
          <a:xfrm>
            <a:off x="607065" y="3515209"/>
            <a:ext cx="1939783" cy="1384995"/>
          </a:xfrm>
          <a:prstGeom prst="rect">
            <a:avLst/>
          </a:prstGeom>
          <a:solidFill>
            <a:schemeClr val="accent2">
              <a:lumMod val="40000"/>
              <a:lumOff val="60000"/>
            </a:schemeClr>
          </a:solidFill>
        </p:spPr>
        <p:txBody>
          <a:bodyPr wrap="square" rtlCol="0">
            <a:spAutoFit/>
          </a:bodyPr>
          <a:lstStyle/>
          <a:p>
            <a:pPr algn="ctr"/>
            <a:r>
              <a:rPr lang="en-US" sz="2800" b="1" dirty="0">
                <a:solidFill>
                  <a:prstClr val="black"/>
                </a:solidFill>
                <a:latin typeface="Calibri"/>
              </a:rPr>
              <a:t>How does the text work? </a:t>
            </a:r>
          </a:p>
        </p:txBody>
      </p:sp>
      <p:sp>
        <p:nvSpPr>
          <p:cNvPr id="11" name="TextBox 10"/>
          <p:cNvSpPr txBox="1"/>
          <p:nvPr/>
        </p:nvSpPr>
        <p:spPr>
          <a:xfrm>
            <a:off x="7204217" y="5390494"/>
            <a:ext cx="1662005" cy="492443"/>
          </a:xfrm>
          <a:prstGeom prst="rect">
            <a:avLst/>
          </a:prstGeom>
          <a:solidFill>
            <a:schemeClr val="accent6">
              <a:lumMod val="20000"/>
              <a:lumOff val="80000"/>
            </a:schemeClr>
          </a:solidFill>
        </p:spPr>
        <p:txBody>
          <a:bodyPr wrap="square" rtlCol="0">
            <a:spAutoFit/>
          </a:bodyPr>
          <a:lstStyle/>
          <a:p>
            <a:pPr algn="ctr"/>
            <a:r>
              <a:rPr lang="en-US" sz="2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Literal</a:t>
            </a:r>
          </a:p>
        </p:txBody>
      </p:sp>
      <p:sp>
        <p:nvSpPr>
          <p:cNvPr id="12" name="TextBox 11"/>
          <p:cNvSpPr txBox="1"/>
          <p:nvPr/>
        </p:nvSpPr>
        <p:spPr>
          <a:xfrm>
            <a:off x="6926439" y="3946096"/>
            <a:ext cx="1939783" cy="523220"/>
          </a:xfrm>
          <a:prstGeom prst="rect">
            <a:avLst/>
          </a:prstGeom>
          <a:solidFill>
            <a:schemeClr val="accent2">
              <a:lumMod val="40000"/>
              <a:lumOff val="60000"/>
            </a:schemeClr>
          </a:solidFill>
        </p:spPr>
        <p:txBody>
          <a:bodyPr wrap="square" rtlCol="0">
            <a:spAutoFit/>
          </a:bodyPr>
          <a:lstStyle/>
          <a:p>
            <a:pPr algn="ctr"/>
            <a:r>
              <a:rPr lang="en-US" sz="2800" b="1" dirty="0">
                <a:solidFill>
                  <a:prstClr val="black"/>
                </a:solidFill>
                <a:latin typeface="Calibri"/>
              </a:rPr>
              <a:t>Structural</a:t>
            </a:r>
          </a:p>
        </p:txBody>
      </p:sp>
      <p:sp>
        <p:nvSpPr>
          <p:cNvPr id="13" name="TextBox 12"/>
          <p:cNvSpPr txBox="1"/>
          <p:nvPr/>
        </p:nvSpPr>
        <p:spPr>
          <a:xfrm>
            <a:off x="6867639" y="2622657"/>
            <a:ext cx="1939783" cy="492443"/>
          </a:xfrm>
          <a:prstGeom prst="rect">
            <a:avLst/>
          </a:prstGeom>
          <a:solidFill>
            <a:schemeClr val="accent4">
              <a:lumMod val="40000"/>
              <a:lumOff val="60000"/>
            </a:schemeClr>
          </a:solidFill>
        </p:spPr>
        <p:txBody>
          <a:bodyPr wrap="square" rtlCol="0">
            <a:spAutoFit/>
          </a:bodyPr>
          <a:lstStyle/>
          <a:p>
            <a:pPr algn="ctr"/>
            <a:r>
              <a:rPr lang="en-US" sz="2600" b="1" dirty="0">
                <a:solidFill>
                  <a:prstClr val="black"/>
                </a:solidFill>
                <a:latin typeface="Calibri"/>
              </a:rPr>
              <a:t>Inferential</a:t>
            </a:r>
          </a:p>
        </p:txBody>
      </p:sp>
    </p:spTree>
    <p:extLst>
      <p:ext uri="{BB962C8B-B14F-4D97-AF65-F5344CB8AC3E}">
        <p14:creationId xmlns:p14="http://schemas.microsoft.com/office/powerpoint/2010/main" val="848274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3084125" y="1251458"/>
            <a:ext cx="3013973" cy="381310"/>
          </a:xfrm>
        </p:spPr>
        <p:txBody>
          <a:bodyPr/>
          <a:lstStyle/>
          <a:p>
            <a:pPr algn="ctr"/>
            <a:r>
              <a:rPr lang="en-US" dirty="0" smtClean="0"/>
              <a:t>Langston Hughes (1921)</a:t>
            </a:r>
            <a:endParaRPr lang="en-US" dirty="0"/>
          </a:p>
        </p:txBody>
      </p:sp>
      <p:sp>
        <p:nvSpPr>
          <p:cNvPr id="4" name="Title 3"/>
          <p:cNvSpPr>
            <a:spLocks noGrp="1"/>
          </p:cNvSpPr>
          <p:nvPr>
            <p:ph type="title"/>
          </p:nvPr>
        </p:nvSpPr>
        <p:spPr/>
        <p:txBody>
          <a:bodyPr/>
          <a:lstStyle/>
          <a:p>
            <a:r>
              <a:rPr lang="en-US" dirty="0" smtClean="0"/>
              <a:t>The Negro Speaks of Rivers</a:t>
            </a:r>
            <a:endParaRPr lang="en-US" dirty="0"/>
          </a:p>
        </p:txBody>
      </p:sp>
      <p:sp>
        <p:nvSpPr>
          <p:cNvPr id="5" name="TextBox 4"/>
          <p:cNvSpPr txBox="1"/>
          <p:nvPr/>
        </p:nvSpPr>
        <p:spPr>
          <a:xfrm>
            <a:off x="4206121" y="4555019"/>
            <a:ext cx="3535472" cy="1107995"/>
          </a:xfrm>
          <a:prstGeom prst="rect">
            <a:avLst/>
          </a:prstGeom>
          <a:noFill/>
        </p:spPr>
        <p:txBody>
          <a:bodyPr vert="horz" wrap="square" lIns="91440" tIns="0" rIns="91440" bIns="0" rtlCol="0">
            <a:spAutoFit/>
          </a:bodyPr>
          <a:lstStyle/>
          <a:p>
            <a:pPr>
              <a:tabLst>
                <a:tab pos="2400300" algn="l"/>
              </a:tabLst>
            </a:pPr>
            <a:r>
              <a:rPr lang="en-US" sz="2400" dirty="0" smtClean="0">
                <a:solidFill>
                  <a:prstClr val="black"/>
                </a:solidFill>
                <a:latin typeface="Amplify Regular"/>
                <a:cs typeface="Amplify Regular"/>
              </a:rPr>
              <a:t>Langston Hughes high school yearbook photograph, 1920</a:t>
            </a:r>
          </a:p>
        </p:txBody>
      </p:sp>
      <p:pic>
        <p:nvPicPr>
          <p:cNvPr id="2" name="Picture 1" descr="Hughes_high_school_1919_or_192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057400"/>
            <a:ext cx="3025087" cy="42351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873676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517897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 y="1"/>
            <a:ext cx="9144839" cy="6858000"/>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r>
              <a:rPr lang="en-US" sz="2900" dirty="0" smtClean="0">
                <a:solidFill>
                  <a:prstClr val="black"/>
                </a:solidFill>
                <a:latin typeface="Century Gothic"/>
                <a:cs typeface="Century Gothic"/>
              </a:rPr>
              <a:t>What does the text say? General Understanding</a:t>
            </a:r>
            <a:endParaRPr lang="en-US" sz="2900" dirty="0">
              <a:solidFill>
                <a:prstClr val="black"/>
              </a:solidFill>
              <a:latin typeface="Century Gothic"/>
              <a:cs typeface="Century Gothic"/>
            </a:endParaRPr>
          </a:p>
        </p:txBody>
      </p:sp>
      <p:sp>
        <p:nvSpPr>
          <p:cNvPr id="3" name="TextBox 2"/>
          <p:cNvSpPr txBox="1"/>
          <p:nvPr/>
        </p:nvSpPr>
        <p:spPr>
          <a:xfrm>
            <a:off x="1295400" y="2425585"/>
            <a:ext cx="6389255" cy="1754327"/>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smtClean="0">
                <a:solidFill>
                  <a:prstClr val="black"/>
                </a:solidFill>
                <a:latin typeface="Calibri"/>
                <a:cs typeface="Century Gothic"/>
              </a:rPr>
              <a:t>To what natural resource does the poet compare his people? What is your evidence? </a:t>
            </a:r>
            <a:endParaRPr lang="en-US" sz="3600" dirty="0">
              <a:solidFill>
                <a:prstClr val="black"/>
              </a:solidFill>
              <a:latin typeface="Calibri"/>
              <a:cs typeface="Century Gothic"/>
            </a:endParaRPr>
          </a:p>
        </p:txBody>
      </p:sp>
    </p:spTree>
    <p:extLst>
      <p:ext uri="{BB962C8B-B14F-4D97-AF65-F5344CB8AC3E}">
        <p14:creationId xmlns:p14="http://schemas.microsoft.com/office/powerpoint/2010/main" val="128519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 name="Picture 4" descr="worldmap.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62081"/>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pPr algn="ctr"/>
            <a:r>
              <a:rPr lang="en-US" sz="2900" dirty="0" smtClean="0">
                <a:solidFill>
                  <a:prstClr val="black"/>
                </a:solidFill>
                <a:latin typeface="Century Gothic"/>
                <a:cs typeface="Century Gothic"/>
              </a:rPr>
              <a:t>What does the text say? Key Details</a:t>
            </a:r>
            <a:endParaRPr lang="en-US" sz="2900" dirty="0">
              <a:solidFill>
                <a:prstClr val="black"/>
              </a:solidFill>
              <a:latin typeface="Century Gothic"/>
              <a:cs typeface="Century Gothic"/>
            </a:endParaRPr>
          </a:p>
        </p:txBody>
      </p:sp>
      <p:sp>
        <p:nvSpPr>
          <p:cNvPr id="3" name="TextBox 2"/>
          <p:cNvSpPr txBox="1"/>
          <p:nvPr/>
        </p:nvSpPr>
        <p:spPr>
          <a:xfrm>
            <a:off x="1466861" y="4616648"/>
            <a:ext cx="6226434" cy="646331"/>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smtClean="0">
                <a:solidFill>
                  <a:prstClr val="black"/>
                </a:solidFill>
                <a:latin typeface="Calibri"/>
                <a:cs typeface="Century Gothic"/>
              </a:rPr>
              <a:t>What rivers does he mention? </a:t>
            </a:r>
            <a:endParaRPr lang="en-US" sz="3600" dirty="0">
              <a:solidFill>
                <a:prstClr val="black"/>
              </a:solidFill>
              <a:latin typeface="Calibri"/>
              <a:cs typeface="Century Gothic"/>
            </a:endParaRPr>
          </a:p>
        </p:txBody>
      </p:sp>
    </p:spTree>
    <p:extLst>
      <p:ext uri="{BB962C8B-B14F-4D97-AF65-F5344CB8AC3E}">
        <p14:creationId xmlns:p14="http://schemas.microsoft.com/office/powerpoint/2010/main" val="116195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21580-Looking_to_the_future-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0" y="380734"/>
            <a:ext cx="9144000" cy="538609"/>
          </a:xfrm>
          <a:prstGeom prst="rect">
            <a:avLst/>
          </a:prstGeom>
          <a:solidFill>
            <a:schemeClr val="tx2">
              <a:lumMod val="20000"/>
              <a:lumOff val="80000"/>
            </a:schemeClr>
          </a:solidFill>
        </p:spPr>
        <p:txBody>
          <a:bodyPr wrap="square" rtlCol="0">
            <a:spAutoFit/>
          </a:bodyPr>
          <a:lstStyle/>
          <a:p>
            <a:pPr algn="ctr"/>
            <a:r>
              <a:rPr lang="en-US" sz="2900" dirty="0" smtClean="0">
                <a:solidFill>
                  <a:prstClr val="black"/>
                </a:solidFill>
                <a:latin typeface="Century Gothic"/>
                <a:cs typeface="Century Gothic"/>
              </a:rPr>
              <a:t>What does the text say? Key Details</a:t>
            </a:r>
            <a:endParaRPr lang="en-US" sz="2900" dirty="0">
              <a:solidFill>
                <a:prstClr val="black"/>
              </a:solidFill>
              <a:latin typeface="Century Gothic"/>
              <a:cs typeface="Century Gothic"/>
            </a:endParaRPr>
          </a:p>
        </p:txBody>
      </p:sp>
      <p:sp>
        <p:nvSpPr>
          <p:cNvPr id="3" name="TextBox 2"/>
          <p:cNvSpPr txBox="1"/>
          <p:nvPr/>
        </p:nvSpPr>
        <p:spPr>
          <a:xfrm>
            <a:off x="926725" y="1671274"/>
            <a:ext cx="5540315" cy="646331"/>
          </a:xfrm>
          <a:prstGeom prst="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dirty="0" smtClean="0">
                <a:solidFill>
                  <a:prstClr val="black"/>
                </a:solidFill>
                <a:latin typeface="Calibri"/>
                <a:cs typeface="Century Gothic"/>
              </a:rPr>
              <a:t>Who is the “I” in the poem?  </a:t>
            </a:r>
            <a:endParaRPr lang="en-US" sz="3600" dirty="0">
              <a:solidFill>
                <a:prstClr val="black"/>
              </a:solidFill>
              <a:latin typeface="Calibri"/>
              <a:cs typeface="Century Gothic"/>
            </a:endParaRPr>
          </a:p>
        </p:txBody>
      </p:sp>
    </p:spTree>
    <p:extLst>
      <p:ext uri="{BB962C8B-B14F-4D97-AF65-F5344CB8AC3E}">
        <p14:creationId xmlns:p14="http://schemas.microsoft.com/office/powerpoint/2010/main" val="978127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pPr algn="ctr"/>
            <a:r>
              <a:rPr lang="en-US" sz="2900" dirty="0" smtClean="0">
                <a:solidFill>
                  <a:prstClr val="black"/>
                </a:solidFill>
                <a:latin typeface="Century Gothic"/>
                <a:cs typeface="Century Gothic"/>
              </a:rPr>
              <a:t>How does the text work? Vocabulary</a:t>
            </a:r>
            <a:endParaRPr lang="en-US" sz="2900" dirty="0">
              <a:solidFill>
                <a:prstClr val="black"/>
              </a:solidFill>
              <a:latin typeface="Century Gothic"/>
              <a:cs typeface="Century Gothic"/>
            </a:endParaRPr>
          </a:p>
        </p:txBody>
      </p:sp>
      <p:sp>
        <p:nvSpPr>
          <p:cNvPr id="3" name="TextBox 2"/>
          <p:cNvSpPr txBox="1"/>
          <p:nvPr/>
        </p:nvSpPr>
        <p:spPr>
          <a:xfrm>
            <a:off x="1824784" y="1936605"/>
            <a:ext cx="5912305" cy="646331"/>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smtClean="0">
                <a:solidFill>
                  <a:prstClr val="black"/>
                </a:solidFill>
                <a:latin typeface="Calibri"/>
              </a:rPr>
              <a:t>What does water symbolize?</a:t>
            </a:r>
          </a:p>
        </p:txBody>
      </p:sp>
      <p:pic>
        <p:nvPicPr>
          <p:cNvPr id="5" name="Picture 4" descr="Waterdrop77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38" y="3036645"/>
            <a:ext cx="9112462" cy="3821355"/>
          </a:xfrm>
          <a:prstGeom prst="rect">
            <a:avLst/>
          </a:prstGeom>
        </p:spPr>
      </p:pic>
    </p:spTree>
    <p:extLst>
      <p:ext uri="{BB962C8B-B14F-4D97-AF65-F5344CB8AC3E}">
        <p14:creationId xmlns:p14="http://schemas.microsoft.com/office/powerpoint/2010/main" val="71201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wd2-2.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92391"/>
            <a:ext cx="9144000" cy="5980670"/>
          </a:xfrm>
          <a:prstGeom prst="rect">
            <a:avLst/>
          </a:prstGeom>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pPr algn="ctr"/>
            <a:r>
              <a:rPr lang="en-US" sz="2900" dirty="0" smtClean="0">
                <a:solidFill>
                  <a:prstClr val="black"/>
                </a:solidFill>
                <a:latin typeface="Century Gothic"/>
                <a:cs typeface="Century Gothic"/>
              </a:rPr>
              <a:t>How does the text work? Vocabulary</a:t>
            </a:r>
            <a:endParaRPr lang="en-US" sz="2900" dirty="0">
              <a:solidFill>
                <a:prstClr val="black"/>
              </a:solidFill>
              <a:latin typeface="Century Gothic"/>
              <a:cs typeface="Century Gothic"/>
            </a:endParaRPr>
          </a:p>
        </p:txBody>
      </p:sp>
      <p:sp>
        <p:nvSpPr>
          <p:cNvPr id="3" name="TextBox 2"/>
          <p:cNvSpPr txBox="1"/>
          <p:nvPr/>
        </p:nvSpPr>
        <p:spPr>
          <a:xfrm>
            <a:off x="517973" y="3906731"/>
            <a:ext cx="8035730" cy="1077218"/>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smtClean="0">
                <a:solidFill>
                  <a:prstClr val="black"/>
                </a:solidFill>
                <a:latin typeface="Calibri"/>
              </a:rPr>
              <a:t>Why is the word “The” significant in the title? Why does it hold more significance than “A”?</a:t>
            </a:r>
            <a:endParaRPr lang="en-US" sz="3200" dirty="0">
              <a:solidFill>
                <a:prstClr val="black"/>
              </a:solidFill>
              <a:latin typeface="Calibri"/>
            </a:endParaRPr>
          </a:p>
        </p:txBody>
      </p:sp>
    </p:spTree>
    <p:extLst>
      <p:ext uri="{BB962C8B-B14F-4D97-AF65-F5344CB8AC3E}">
        <p14:creationId xmlns:p14="http://schemas.microsoft.com/office/powerpoint/2010/main" val="306381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381000" y="609600"/>
          <a:ext cx="8061325" cy="6005513"/>
        </p:xfrm>
        <a:graphic>
          <a:graphicData uri="http://schemas.openxmlformats.org/presentationml/2006/ole">
            <mc:AlternateContent xmlns:mc="http://schemas.openxmlformats.org/markup-compatibility/2006">
              <mc:Choice xmlns:v="urn:schemas-microsoft-com:vml" Requires="v">
                <p:oleObj spid="_x0000_s9239" name="Document" r:id="rId4" imgW="8420100" imgH="6273800" progId="Word.Document.8">
                  <p:embed/>
                </p:oleObj>
              </mc:Choice>
              <mc:Fallback>
                <p:oleObj name="Document" r:id="rId4" imgW="8420100" imgH="6273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09600"/>
                        <a:ext cx="8061325" cy="6005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0483"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2"/>
                </a:solidFill>
                <a:latin typeface="Franklin Gothic Book" charset="0"/>
                <a:ea typeface="MS PGothic" charset="0"/>
                <a:cs typeface="MS PGothic" charset="0"/>
              </a:defRPr>
            </a:lvl1pPr>
            <a:lvl2pPr>
              <a:defRPr sz="2800">
                <a:solidFill>
                  <a:schemeClr val="tx2"/>
                </a:solidFill>
                <a:latin typeface="Franklin Gothic Book" charset="0"/>
                <a:ea typeface="MS PGothic" charset="0"/>
                <a:cs typeface="MS PGothic" charset="0"/>
              </a:defRPr>
            </a:lvl2pPr>
            <a:lvl3pPr>
              <a:defRPr sz="2400">
                <a:solidFill>
                  <a:schemeClr val="tx2"/>
                </a:solidFill>
                <a:latin typeface="Franklin Gothic Book" charset="0"/>
                <a:ea typeface="MS PGothic" charset="0"/>
                <a:cs typeface="MS PGothic" charset="0"/>
              </a:defRPr>
            </a:lvl3pPr>
            <a:lvl4pPr>
              <a:defRPr sz="2000">
                <a:solidFill>
                  <a:schemeClr val="tx2"/>
                </a:solidFill>
                <a:latin typeface="Franklin Gothic Book" charset="0"/>
                <a:ea typeface="MS PGothic" charset="0"/>
                <a:cs typeface="MS PGothic" charset="0"/>
              </a:defRPr>
            </a:lvl4pPr>
            <a:lvl5pPr>
              <a:defRPr>
                <a:solidFill>
                  <a:schemeClr val="tx2"/>
                </a:solidFill>
                <a:latin typeface="Franklin Gothic Book" charset="0"/>
                <a:ea typeface="MS PGothic" charset="0"/>
                <a:cs typeface="MS PGothic" charset="0"/>
              </a:defRPr>
            </a:lvl5pPr>
            <a:lvl6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6pPr>
            <a:lvl7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7pPr>
            <a:lvl8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8pPr>
            <a:lvl9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9pPr>
          </a:lstStyle>
          <a:p>
            <a:fld id="{D8890F19-55AA-E446-87B9-5AE77C107935}" type="slidenum">
              <a:rPr lang="en-US" sz="1200">
                <a:solidFill>
                  <a:srgbClr val="D38E27"/>
                </a:solidFill>
                <a:latin typeface="Times New Roman" charset="0"/>
              </a:rPr>
              <a:pPr/>
              <a:t>5</a:t>
            </a:fld>
            <a:endParaRPr lang="en-US" sz="1200">
              <a:solidFill>
                <a:srgbClr val="D38E27"/>
              </a:solidFill>
              <a:latin typeface="Times New Roman" charset="0"/>
            </a:endParaRPr>
          </a:p>
        </p:txBody>
      </p:sp>
    </p:spTree>
    <p:extLst>
      <p:ext uri="{BB962C8B-B14F-4D97-AF65-F5344CB8AC3E}">
        <p14:creationId xmlns:p14="http://schemas.microsoft.com/office/powerpoint/2010/main" val="3193625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descr="Hand-writing-in-open-book.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59" y="759161"/>
            <a:ext cx="9148259" cy="6098839"/>
          </a:xfrm>
          <a:prstGeom prst="rect">
            <a:avLst/>
          </a:prstGeom>
        </p:spPr>
      </p:pic>
      <p:sp>
        <p:nvSpPr>
          <p:cNvPr id="2" name="TextBox 1"/>
          <p:cNvSpPr txBox="1"/>
          <p:nvPr/>
        </p:nvSpPr>
        <p:spPr>
          <a:xfrm>
            <a:off x="0" y="380734"/>
            <a:ext cx="9144000" cy="538609"/>
          </a:xfrm>
          <a:prstGeom prst="rect">
            <a:avLst/>
          </a:prstGeom>
          <a:solidFill>
            <a:schemeClr val="accent4">
              <a:lumMod val="40000"/>
              <a:lumOff val="60000"/>
            </a:schemeClr>
          </a:solidFill>
        </p:spPr>
        <p:txBody>
          <a:bodyPr wrap="square" rtlCol="0">
            <a:spAutoFit/>
          </a:bodyPr>
          <a:lstStyle/>
          <a:p>
            <a:pPr algn="ctr"/>
            <a:r>
              <a:rPr lang="en-US" sz="2900" dirty="0" smtClean="0">
                <a:solidFill>
                  <a:prstClr val="black"/>
                </a:solidFill>
                <a:latin typeface="Century Gothic"/>
                <a:cs typeface="Century Gothic"/>
              </a:rPr>
              <a:t>How does the text work? Vocabulary</a:t>
            </a:r>
            <a:endParaRPr lang="en-US" sz="2900" dirty="0">
              <a:solidFill>
                <a:prstClr val="black"/>
              </a:solidFill>
              <a:latin typeface="Century Gothic"/>
              <a:cs typeface="Century Gothic"/>
            </a:endParaRPr>
          </a:p>
        </p:txBody>
      </p:sp>
      <p:sp>
        <p:nvSpPr>
          <p:cNvPr id="3" name="TextBox 2"/>
          <p:cNvSpPr txBox="1"/>
          <p:nvPr/>
        </p:nvSpPr>
        <p:spPr>
          <a:xfrm>
            <a:off x="1447800" y="4598036"/>
            <a:ext cx="6552060" cy="1323439"/>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smtClean="0">
                <a:solidFill>
                  <a:prstClr val="black"/>
                </a:solidFill>
                <a:latin typeface="Calibri"/>
              </a:rPr>
              <a:t>What words does Hughes use to convey a sense of </a:t>
            </a:r>
            <a:r>
              <a:rPr lang="en-US" sz="4400" dirty="0" smtClean="0">
                <a:solidFill>
                  <a:prstClr val="black"/>
                </a:solidFill>
                <a:latin typeface="Calibri"/>
              </a:rPr>
              <a:t>eternity</a:t>
            </a:r>
            <a:r>
              <a:rPr lang="en-US" sz="3600" dirty="0" smtClean="0">
                <a:solidFill>
                  <a:prstClr val="black"/>
                </a:solidFill>
                <a:latin typeface="Calibri"/>
              </a:rPr>
              <a:t>? </a:t>
            </a:r>
            <a:endParaRPr lang="en-US" sz="3600" dirty="0">
              <a:solidFill>
                <a:prstClr val="black"/>
              </a:solidFill>
              <a:latin typeface="Calibri"/>
            </a:endParaRPr>
          </a:p>
        </p:txBody>
      </p:sp>
    </p:spTree>
    <p:extLst>
      <p:ext uri="{BB962C8B-B14F-4D97-AF65-F5344CB8AC3E}">
        <p14:creationId xmlns:p14="http://schemas.microsoft.com/office/powerpoint/2010/main" val="25550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descr="d4de5ec0e879e467db35f3434461359b.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71566"/>
            <a:ext cx="9145735" cy="6186434"/>
          </a:xfrm>
          <a:prstGeom prst="rect">
            <a:avLst/>
          </a:prstGeom>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r>
              <a:rPr lang="en-US" sz="2900" dirty="0" smtClean="0">
                <a:solidFill>
                  <a:prstClr val="black"/>
                </a:solidFill>
                <a:latin typeface="Century Gothic"/>
                <a:cs typeface="Century Gothic"/>
              </a:rPr>
              <a:t>How does the text work? Author’s craft</a:t>
            </a:r>
            <a:endParaRPr lang="en-US" sz="2900" dirty="0">
              <a:solidFill>
                <a:prstClr val="black"/>
              </a:solidFill>
              <a:latin typeface="Century Gothic"/>
              <a:cs typeface="Century Gothic"/>
            </a:endParaRPr>
          </a:p>
        </p:txBody>
      </p:sp>
      <p:sp>
        <p:nvSpPr>
          <p:cNvPr id="3" name="TextBox 2"/>
          <p:cNvSpPr txBox="1"/>
          <p:nvPr/>
        </p:nvSpPr>
        <p:spPr>
          <a:xfrm>
            <a:off x="204082" y="4199150"/>
            <a:ext cx="5839607" cy="2308324"/>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smtClean="0">
                <a:solidFill>
                  <a:prstClr val="black"/>
                </a:solidFill>
                <a:latin typeface="Calibri"/>
              </a:rPr>
              <a:t>In lines 2 and 3, Hughes compares rivers to human veins. How are these two visually similar? How are they</a:t>
            </a:r>
            <a:r>
              <a:rPr lang="en-US" sz="3600" dirty="0" smtClean="0">
                <a:solidFill>
                  <a:prstClr val="black"/>
                </a:solidFill>
                <a:latin typeface="Calibri"/>
              </a:rPr>
              <a:t> </a:t>
            </a:r>
            <a:r>
              <a:rPr lang="en-US" sz="4400" dirty="0" smtClean="0">
                <a:solidFill>
                  <a:prstClr val="black"/>
                </a:solidFill>
                <a:latin typeface="Calibri"/>
              </a:rPr>
              <a:t>symbolically</a:t>
            </a:r>
            <a:r>
              <a:rPr lang="en-US" sz="3600" dirty="0" smtClean="0">
                <a:solidFill>
                  <a:prstClr val="black"/>
                </a:solidFill>
                <a:latin typeface="Calibri"/>
              </a:rPr>
              <a:t> </a:t>
            </a:r>
            <a:r>
              <a:rPr lang="en-US" sz="3200" dirty="0" smtClean="0">
                <a:solidFill>
                  <a:prstClr val="black"/>
                </a:solidFill>
                <a:latin typeface="Calibri"/>
              </a:rPr>
              <a:t>similar</a:t>
            </a:r>
            <a:r>
              <a:rPr lang="en-US" sz="3600" dirty="0" smtClean="0">
                <a:solidFill>
                  <a:prstClr val="black"/>
                </a:solidFill>
                <a:latin typeface="Calibri"/>
              </a:rPr>
              <a:t>?</a:t>
            </a:r>
          </a:p>
        </p:txBody>
      </p:sp>
    </p:spTree>
    <p:extLst>
      <p:ext uri="{BB962C8B-B14F-4D97-AF65-F5344CB8AC3E}">
        <p14:creationId xmlns:p14="http://schemas.microsoft.com/office/powerpoint/2010/main" val="229963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2627692" y="557610"/>
            <a:ext cx="4586598" cy="3970318"/>
          </a:xfrm>
          <a:prstGeom prst="rect">
            <a:avLst/>
          </a:prstGeom>
          <a:noFill/>
          <a:ln>
            <a:noFill/>
          </a:ln>
          <a:extLst/>
        </p:spPr>
        <p:txBody>
          <a:bodyPr wrap="square">
            <a:spAutoFit/>
          </a:bodyPr>
          <a:lstStyle/>
          <a:p>
            <a:pPr>
              <a:defRPr/>
            </a:pPr>
            <a:r>
              <a:rPr lang="en-US" sz="3600" dirty="0">
                <a:solidFill>
                  <a:srgbClr val="000000"/>
                </a:solidFill>
                <a:latin typeface="Calibri"/>
                <a:cs typeface="Optima"/>
              </a:rPr>
              <a:t>Select some one in your group to read the speech aloud.</a:t>
            </a:r>
          </a:p>
          <a:p>
            <a:pPr>
              <a:defRPr/>
            </a:pPr>
            <a:endParaRPr lang="en-US" sz="3600" b="1" dirty="0">
              <a:solidFill>
                <a:srgbClr val="000000"/>
              </a:solidFill>
              <a:latin typeface="Calibri"/>
              <a:cs typeface="Optima"/>
            </a:endParaRPr>
          </a:p>
          <a:p>
            <a:pPr>
              <a:defRPr/>
            </a:pPr>
            <a:r>
              <a:rPr lang="en-US" sz="3600" dirty="0">
                <a:solidFill>
                  <a:srgbClr val="000000"/>
                </a:solidFill>
                <a:latin typeface="Calibri"/>
                <a:cs typeface="Optima"/>
              </a:rPr>
              <a:t>Add </a:t>
            </a:r>
            <a:r>
              <a:rPr lang="en-US" sz="3600" dirty="0" smtClean="0">
                <a:solidFill>
                  <a:srgbClr val="000000"/>
                </a:solidFill>
                <a:latin typeface="Calibri"/>
                <a:cs typeface="Optima"/>
              </a:rPr>
              <a:t>life!  Let us feel it.</a:t>
            </a:r>
          </a:p>
          <a:p>
            <a:pPr>
              <a:defRPr/>
            </a:pPr>
            <a:r>
              <a:rPr lang="en-US" sz="3600" dirty="0" smtClean="0">
                <a:solidFill>
                  <a:srgbClr val="000000"/>
                </a:solidFill>
                <a:latin typeface="Calibri"/>
                <a:cs typeface="Optima"/>
              </a:rPr>
              <a:t>Use your voice and vary </a:t>
            </a:r>
            <a:r>
              <a:rPr lang="en-US" sz="3600" smtClean="0">
                <a:solidFill>
                  <a:srgbClr val="000000"/>
                </a:solidFill>
                <a:latin typeface="Calibri"/>
                <a:cs typeface="Optima"/>
              </a:rPr>
              <a:t>the speed.   </a:t>
            </a:r>
            <a:endParaRPr lang="en-US" sz="3600" dirty="0">
              <a:solidFill>
                <a:srgbClr val="000000"/>
              </a:solidFill>
              <a:latin typeface="Calibri"/>
              <a:cs typeface="Optima"/>
            </a:endParaRPr>
          </a:p>
        </p:txBody>
      </p:sp>
      <p:pic>
        <p:nvPicPr>
          <p:cNvPr id="2" name="Picture 1" descr="audience_silhouette_924w_without_sig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74524"/>
            <a:ext cx="9144000" cy="3883476"/>
          </a:xfrm>
          <a:prstGeom prst="rect">
            <a:avLst/>
          </a:prstGeom>
        </p:spPr>
      </p:pic>
    </p:spTree>
    <p:extLst>
      <p:ext uri="{BB962C8B-B14F-4D97-AF65-F5344CB8AC3E}">
        <p14:creationId xmlns:p14="http://schemas.microsoft.com/office/powerpoint/2010/main" val="2390528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clock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19343"/>
            <a:ext cx="9144000" cy="5948218"/>
          </a:xfrm>
          <a:prstGeom prst="rect">
            <a:avLst/>
          </a:prstGeom>
        </p:spPr>
      </p:pic>
      <p:sp>
        <p:nvSpPr>
          <p:cNvPr id="2" name="TextBox 1"/>
          <p:cNvSpPr txBox="1"/>
          <p:nvPr/>
        </p:nvSpPr>
        <p:spPr>
          <a:xfrm>
            <a:off x="0" y="380734"/>
            <a:ext cx="9144000" cy="538609"/>
          </a:xfrm>
          <a:prstGeom prst="rect">
            <a:avLst/>
          </a:prstGeom>
          <a:solidFill>
            <a:schemeClr val="accent4">
              <a:lumMod val="40000"/>
              <a:lumOff val="60000"/>
            </a:schemeClr>
          </a:solidFill>
        </p:spPr>
        <p:txBody>
          <a:bodyPr wrap="square" rtlCol="0">
            <a:spAutoFit/>
          </a:bodyPr>
          <a:lstStyle/>
          <a:p>
            <a:pPr algn="ctr"/>
            <a:r>
              <a:rPr lang="en-US" sz="2900" dirty="0" smtClean="0">
                <a:solidFill>
                  <a:prstClr val="black"/>
                </a:solidFill>
                <a:latin typeface="Century Gothic"/>
                <a:cs typeface="Century Gothic"/>
              </a:rPr>
              <a:t>How does the text work? Structure</a:t>
            </a:r>
            <a:endParaRPr lang="en-US" sz="2900" dirty="0">
              <a:solidFill>
                <a:prstClr val="black"/>
              </a:solidFill>
              <a:latin typeface="Century Gothic"/>
              <a:cs typeface="Century Gothic"/>
            </a:endParaRPr>
          </a:p>
        </p:txBody>
      </p:sp>
      <p:sp>
        <p:nvSpPr>
          <p:cNvPr id="3" name="TextBox 2"/>
          <p:cNvSpPr txBox="1"/>
          <p:nvPr/>
        </p:nvSpPr>
        <p:spPr>
          <a:xfrm>
            <a:off x="1085747" y="4130494"/>
            <a:ext cx="7883073" cy="1754327"/>
          </a:xfrm>
          <a:prstGeom prst="rect">
            <a:avLst/>
          </a:prstGeom>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600" dirty="0">
                <a:solidFill>
                  <a:srgbClr val="595959"/>
                </a:solidFill>
                <a:latin typeface="Calibri"/>
              </a:rPr>
              <a:t>How </a:t>
            </a:r>
            <a:r>
              <a:rPr lang="en-US" sz="3600" dirty="0" smtClean="0">
                <a:solidFill>
                  <a:srgbClr val="595959"/>
                </a:solidFill>
                <a:latin typeface="Calibri"/>
              </a:rPr>
              <a:t>much time passes in this poem? What words and phrases help you to determine this?</a:t>
            </a:r>
            <a:endParaRPr lang="en-US" sz="3600" dirty="0">
              <a:solidFill>
                <a:srgbClr val="595959"/>
              </a:solidFill>
              <a:latin typeface="Century Gothic"/>
              <a:cs typeface="Century Gothic"/>
            </a:endParaRPr>
          </a:p>
        </p:txBody>
      </p:sp>
    </p:spTree>
    <p:extLst>
      <p:ext uri="{BB962C8B-B14F-4D97-AF65-F5344CB8AC3E}">
        <p14:creationId xmlns:p14="http://schemas.microsoft.com/office/powerpoint/2010/main" val="343344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ldmap.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62081"/>
          </a:xfrm>
          <a:prstGeom prst="rect">
            <a:avLst/>
          </a:prstGeom>
        </p:spPr>
      </p:pic>
      <p:sp>
        <p:nvSpPr>
          <p:cNvPr id="2" name="TextBox 1"/>
          <p:cNvSpPr txBox="1"/>
          <p:nvPr/>
        </p:nvSpPr>
        <p:spPr>
          <a:xfrm>
            <a:off x="0" y="380734"/>
            <a:ext cx="9144000" cy="538609"/>
          </a:xfrm>
          <a:prstGeom prst="rect">
            <a:avLst/>
          </a:prstGeom>
          <a:solidFill>
            <a:schemeClr val="accent4">
              <a:lumMod val="40000"/>
              <a:lumOff val="60000"/>
            </a:schemeClr>
          </a:solidFill>
        </p:spPr>
        <p:txBody>
          <a:bodyPr wrap="square" rtlCol="0">
            <a:spAutoFit/>
          </a:bodyPr>
          <a:lstStyle/>
          <a:p>
            <a:pPr algn="ctr"/>
            <a:r>
              <a:rPr lang="en-US" sz="2900" dirty="0" smtClean="0">
                <a:solidFill>
                  <a:prstClr val="black"/>
                </a:solidFill>
                <a:latin typeface="Century Gothic"/>
                <a:cs typeface="Century Gothic"/>
              </a:rPr>
              <a:t>How does the text work? Structure</a:t>
            </a:r>
            <a:endParaRPr lang="en-US" sz="2900" dirty="0">
              <a:solidFill>
                <a:prstClr val="black"/>
              </a:solidFill>
              <a:latin typeface="Century Gothic"/>
              <a:cs typeface="Century Gothic"/>
            </a:endParaRPr>
          </a:p>
        </p:txBody>
      </p:sp>
      <p:sp>
        <p:nvSpPr>
          <p:cNvPr id="3" name="TextBox 2"/>
          <p:cNvSpPr txBox="1"/>
          <p:nvPr/>
        </p:nvSpPr>
        <p:spPr>
          <a:xfrm>
            <a:off x="1434965" y="4301062"/>
            <a:ext cx="6721475" cy="206210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3200" dirty="0" smtClean="0">
                <a:solidFill>
                  <a:prstClr val="black"/>
                </a:solidFill>
                <a:latin typeface="Calibri"/>
              </a:rPr>
              <a:t>How does Hughes use geography  to convey a message? What is the significance of the order of the places he chose?</a:t>
            </a:r>
            <a:endParaRPr lang="en-US" sz="3200" dirty="0">
              <a:solidFill>
                <a:prstClr val="black"/>
              </a:solidFill>
              <a:latin typeface="Calibri"/>
            </a:endParaRPr>
          </a:p>
        </p:txBody>
      </p:sp>
    </p:spTree>
    <p:extLst>
      <p:ext uri="{BB962C8B-B14F-4D97-AF65-F5344CB8AC3E}">
        <p14:creationId xmlns:p14="http://schemas.microsoft.com/office/powerpoint/2010/main" val="3349692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uskey-sunset-540x27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4806" y="1160193"/>
            <a:ext cx="5791868" cy="2895934"/>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0" y="380734"/>
            <a:ext cx="9144000" cy="538609"/>
          </a:xfrm>
          <a:prstGeom prst="rect">
            <a:avLst/>
          </a:prstGeom>
          <a:solidFill>
            <a:schemeClr val="accent3">
              <a:lumMod val="60000"/>
              <a:lumOff val="40000"/>
            </a:schemeClr>
          </a:solidFill>
        </p:spPr>
        <p:txBody>
          <a:bodyPr wrap="square" rtlCol="0">
            <a:spAutoFit/>
          </a:bodyPr>
          <a:lstStyle/>
          <a:p>
            <a:pPr algn="ctr"/>
            <a:r>
              <a:rPr lang="en-US" sz="2900" dirty="0" smtClean="0">
                <a:solidFill>
                  <a:prstClr val="black"/>
                </a:solidFill>
                <a:latin typeface="Century Gothic"/>
                <a:cs typeface="Century Gothic"/>
              </a:rPr>
              <a:t>What does the text mean? Inferences</a:t>
            </a:r>
            <a:endParaRPr lang="en-US" sz="2900" dirty="0">
              <a:solidFill>
                <a:prstClr val="black"/>
              </a:solidFill>
              <a:latin typeface="Century Gothic"/>
              <a:cs typeface="Century Gothic"/>
            </a:endParaRPr>
          </a:p>
        </p:txBody>
      </p:sp>
      <p:sp>
        <p:nvSpPr>
          <p:cNvPr id="3" name="TextBox 2"/>
          <p:cNvSpPr txBox="1"/>
          <p:nvPr/>
        </p:nvSpPr>
        <p:spPr>
          <a:xfrm>
            <a:off x="574806" y="4316910"/>
            <a:ext cx="7941467" cy="2308324"/>
          </a:xfrm>
          <a:prstGeom prst="rect">
            <a:avLst/>
          </a:prstGeom>
          <a:scene3d>
            <a:camera prst="orthographicFront"/>
            <a:lightRig rig="threePt" dir="t"/>
          </a:scene3d>
          <a:sp3d>
            <a:bevelT prst="relaxedInset"/>
          </a:sp3d>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200" dirty="0" smtClean="0">
                <a:solidFill>
                  <a:prstClr val="black"/>
                </a:solidFill>
                <a:latin typeface="Calibri"/>
              </a:rPr>
              <a:t>Hughes describes the Mississippi River as a “muddy bosom turn all golden in the sunset.” </a:t>
            </a:r>
          </a:p>
          <a:p>
            <a:pPr algn="ctr"/>
            <a:r>
              <a:rPr lang="en-US" sz="4000" dirty="0" smtClean="0">
                <a:solidFill>
                  <a:prstClr val="black"/>
                </a:solidFill>
                <a:latin typeface="Calibri"/>
              </a:rPr>
              <a:t>How does this line reveal the poet’s hopes for the future of his people?  </a:t>
            </a:r>
            <a:endParaRPr lang="en-US" sz="4000" dirty="0">
              <a:solidFill>
                <a:prstClr val="black"/>
              </a:solidFill>
              <a:latin typeface="Calibri"/>
            </a:endParaRPr>
          </a:p>
        </p:txBody>
      </p:sp>
    </p:spTree>
    <p:extLst>
      <p:ext uri="{BB962C8B-B14F-4D97-AF65-F5344CB8AC3E}">
        <p14:creationId xmlns:p14="http://schemas.microsoft.com/office/powerpoint/2010/main" val="513073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frican-Inspirations-2f-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extBox 1"/>
          <p:cNvSpPr txBox="1"/>
          <p:nvPr/>
        </p:nvSpPr>
        <p:spPr>
          <a:xfrm>
            <a:off x="0" y="380734"/>
            <a:ext cx="9144000" cy="538609"/>
          </a:xfrm>
          <a:prstGeom prst="rect">
            <a:avLst/>
          </a:prstGeom>
          <a:solidFill>
            <a:schemeClr val="accent3">
              <a:lumMod val="60000"/>
              <a:lumOff val="40000"/>
            </a:schemeClr>
          </a:solidFill>
        </p:spPr>
        <p:txBody>
          <a:bodyPr wrap="square" rtlCol="0">
            <a:spAutoFit/>
          </a:bodyPr>
          <a:lstStyle/>
          <a:p>
            <a:pPr algn="ctr"/>
            <a:r>
              <a:rPr lang="en-US" sz="2900" dirty="0" smtClean="0">
                <a:solidFill>
                  <a:prstClr val="black"/>
                </a:solidFill>
                <a:latin typeface="Century Gothic"/>
                <a:cs typeface="Century Gothic"/>
              </a:rPr>
              <a:t>What does the text mean? Inferences</a:t>
            </a:r>
            <a:endParaRPr lang="en-US" sz="2900" dirty="0">
              <a:solidFill>
                <a:prstClr val="black"/>
              </a:solidFill>
              <a:latin typeface="Century Gothic"/>
              <a:cs typeface="Century Gothic"/>
            </a:endParaRPr>
          </a:p>
        </p:txBody>
      </p:sp>
      <p:sp>
        <p:nvSpPr>
          <p:cNvPr id="3" name="TextBox 2"/>
          <p:cNvSpPr txBox="1"/>
          <p:nvPr/>
        </p:nvSpPr>
        <p:spPr>
          <a:xfrm>
            <a:off x="609600" y="2540959"/>
            <a:ext cx="7683500" cy="230832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US" sz="3600" dirty="0" smtClean="0">
                <a:solidFill>
                  <a:srgbClr val="000000"/>
                </a:solidFill>
                <a:latin typeface="Calibri"/>
              </a:rPr>
              <a:t>The poem traces a historical arc from freedom to enslavement, then freedom again. What is Hughes saying about his people throughout history? </a:t>
            </a:r>
            <a:endParaRPr lang="en-US" sz="3600" dirty="0">
              <a:solidFill>
                <a:srgbClr val="000000"/>
              </a:solidFill>
              <a:latin typeface="Calibri"/>
            </a:endParaRPr>
          </a:p>
        </p:txBody>
      </p:sp>
    </p:spTree>
    <p:extLst>
      <p:ext uri="{BB962C8B-B14F-4D97-AF65-F5344CB8AC3E}">
        <p14:creationId xmlns:p14="http://schemas.microsoft.com/office/powerpoint/2010/main" val="1502396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ncil-tip.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0834" y="4224834"/>
            <a:ext cx="2633165" cy="2633165"/>
          </a:xfrm>
          <a:prstGeom prst="rect">
            <a:avLst/>
          </a:prstGeom>
        </p:spPr>
      </p:pic>
      <p:sp>
        <p:nvSpPr>
          <p:cNvPr id="2" name="TextBox 1"/>
          <p:cNvSpPr txBox="1"/>
          <p:nvPr/>
        </p:nvSpPr>
        <p:spPr>
          <a:xfrm>
            <a:off x="220134" y="1086598"/>
            <a:ext cx="8655084" cy="3539430"/>
          </a:xfrm>
          <a:prstGeom prst="rect">
            <a:avLst/>
          </a:prstGeom>
          <a:noFill/>
        </p:spPr>
        <p:txBody>
          <a:bodyPr wrap="square" rtlCol="0">
            <a:spAutoFit/>
          </a:bodyPr>
          <a:lstStyle/>
          <a:p>
            <a:r>
              <a:rPr lang="en-US" sz="2800" i="1" dirty="0">
                <a:solidFill>
                  <a:prstClr val="black"/>
                </a:solidFill>
                <a:latin typeface="Calibri"/>
              </a:rPr>
              <a:t> </a:t>
            </a:r>
            <a:r>
              <a:rPr lang="en-US" sz="3200" b="1" dirty="0" smtClean="0">
                <a:solidFill>
                  <a:prstClr val="black"/>
                </a:solidFill>
                <a:latin typeface="Calibri"/>
              </a:rPr>
              <a:t>What are the underlying themes of this poem? </a:t>
            </a:r>
            <a:r>
              <a:rPr lang="en-US" sz="3200" dirty="0" smtClean="0">
                <a:solidFill>
                  <a:prstClr val="black"/>
                </a:solidFill>
                <a:latin typeface="Calibri"/>
              </a:rPr>
              <a:t>After </a:t>
            </a:r>
            <a:r>
              <a:rPr lang="en-US" sz="3200" dirty="0">
                <a:solidFill>
                  <a:prstClr val="black"/>
                </a:solidFill>
                <a:latin typeface="Calibri"/>
              </a:rPr>
              <a:t>reading and discussing </a:t>
            </a:r>
            <a:r>
              <a:rPr lang="en-US" sz="3200" dirty="0" smtClean="0">
                <a:solidFill>
                  <a:prstClr val="black"/>
                </a:solidFill>
                <a:latin typeface="Calibri"/>
              </a:rPr>
              <a:t>Langston Hughes’s poem “The Negro Speaks of Rivers” write </a:t>
            </a:r>
            <a:r>
              <a:rPr lang="en-US" sz="3200" dirty="0">
                <a:solidFill>
                  <a:prstClr val="black"/>
                </a:solidFill>
                <a:latin typeface="Calibri"/>
              </a:rPr>
              <a:t>an </a:t>
            </a:r>
            <a:r>
              <a:rPr lang="en-US" sz="3200" dirty="0" smtClean="0">
                <a:solidFill>
                  <a:prstClr val="black"/>
                </a:solidFill>
                <a:latin typeface="Calibri"/>
              </a:rPr>
              <a:t>analytic essay </a:t>
            </a:r>
            <a:r>
              <a:rPr lang="en-US" sz="3200" dirty="0">
                <a:solidFill>
                  <a:prstClr val="black"/>
                </a:solidFill>
                <a:latin typeface="Calibri"/>
              </a:rPr>
              <a:t>that </a:t>
            </a:r>
            <a:r>
              <a:rPr lang="en-US" sz="3200" dirty="0" smtClean="0">
                <a:solidFill>
                  <a:prstClr val="black"/>
                </a:solidFill>
                <a:latin typeface="Calibri"/>
              </a:rPr>
              <a:t>describes the themes of survival and strength.  </a:t>
            </a:r>
            <a:r>
              <a:rPr lang="en-US" sz="3200" dirty="0">
                <a:solidFill>
                  <a:prstClr val="black"/>
                </a:solidFill>
                <a:latin typeface="Calibri"/>
              </a:rPr>
              <a:t>Support your discussion with evidence from the </a:t>
            </a:r>
            <a:r>
              <a:rPr lang="en-US" sz="3200" dirty="0" smtClean="0">
                <a:solidFill>
                  <a:prstClr val="black"/>
                </a:solidFill>
                <a:latin typeface="Calibri"/>
              </a:rPr>
              <a:t>text. </a:t>
            </a:r>
            <a:r>
              <a:rPr lang="en-US" sz="3200" dirty="0">
                <a:solidFill>
                  <a:prstClr val="black"/>
                </a:solidFill>
                <a:latin typeface="Calibri"/>
              </a:rPr>
              <a:t>What </a:t>
            </a:r>
            <a:r>
              <a:rPr lang="en-US" sz="3200" dirty="0" smtClean="0">
                <a:solidFill>
                  <a:prstClr val="black"/>
                </a:solidFill>
                <a:latin typeface="Calibri"/>
              </a:rPr>
              <a:t>is the poet’s message? </a:t>
            </a:r>
            <a:endParaRPr lang="en-US" sz="3200" dirty="0">
              <a:solidFill>
                <a:prstClr val="black"/>
              </a:solidFill>
              <a:latin typeface="Calibri"/>
            </a:endParaRPr>
          </a:p>
        </p:txBody>
      </p:sp>
      <p:sp>
        <p:nvSpPr>
          <p:cNvPr id="3" name="TextBox 2"/>
          <p:cNvSpPr txBox="1"/>
          <p:nvPr/>
        </p:nvSpPr>
        <p:spPr>
          <a:xfrm>
            <a:off x="1009213" y="5163234"/>
            <a:ext cx="393960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solidFill>
                  <a:prstClr val="black"/>
                </a:solidFill>
                <a:latin typeface="Calibri"/>
              </a:rPr>
              <a:t>Constructed using Task Template 12: </a:t>
            </a:r>
            <a:r>
              <a:rPr lang="en-US" dirty="0" err="1" smtClean="0">
                <a:solidFill>
                  <a:prstClr val="black"/>
                </a:solidFill>
                <a:latin typeface="Calibri"/>
              </a:rPr>
              <a:t>www.literacydesigncollaborative.org</a:t>
            </a:r>
            <a:endParaRPr lang="en-US" dirty="0">
              <a:solidFill>
                <a:prstClr val="black"/>
              </a:solidFill>
              <a:latin typeface="Calibri"/>
            </a:endParaRPr>
          </a:p>
        </p:txBody>
      </p:sp>
      <p:sp>
        <p:nvSpPr>
          <p:cNvPr id="5" name="TextBox 4"/>
          <p:cNvSpPr txBox="1"/>
          <p:nvPr/>
        </p:nvSpPr>
        <p:spPr>
          <a:xfrm>
            <a:off x="0" y="440267"/>
            <a:ext cx="9143999" cy="646331"/>
          </a:xfrm>
          <a:prstGeom prst="rect">
            <a:avLst/>
          </a:prstGeom>
          <a:solidFill>
            <a:schemeClr val="accent2">
              <a:lumMod val="40000"/>
              <a:lumOff val="60000"/>
            </a:schemeClr>
          </a:solidFill>
        </p:spPr>
        <p:txBody>
          <a:bodyPr wrap="square" rtlCol="0">
            <a:spAutoFit/>
          </a:bodyPr>
          <a:lstStyle/>
          <a:p>
            <a:r>
              <a:rPr lang="en-US" sz="3600" dirty="0">
                <a:solidFill>
                  <a:prstClr val="black"/>
                </a:solidFill>
                <a:latin typeface="Century Gothic"/>
                <a:cs typeface="Century Gothic"/>
              </a:rPr>
              <a:t>	</a:t>
            </a:r>
            <a:r>
              <a:rPr lang="en-US" sz="3600" dirty="0" smtClean="0">
                <a:solidFill>
                  <a:prstClr val="black"/>
                </a:solidFill>
                <a:latin typeface="Century Gothic"/>
                <a:cs typeface="Century Gothic"/>
              </a:rPr>
              <a:t>	Writing From Sources</a:t>
            </a:r>
            <a:endParaRPr lang="en-US" sz="3600" dirty="0">
              <a:solidFill>
                <a:prstClr val="black"/>
              </a:solidFill>
              <a:latin typeface="Century Gothic"/>
              <a:cs typeface="Century Gothic"/>
            </a:endParaRPr>
          </a:p>
        </p:txBody>
      </p:sp>
    </p:spTree>
    <p:extLst>
      <p:ext uri="{BB962C8B-B14F-4D97-AF65-F5344CB8AC3E}">
        <p14:creationId xmlns:p14="http://schemas.microsoft.com/office/powerpoint/2010/main" val="204915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1640"/>
            <a:ext cx="9144000" cy="646331"/>
          </a:xfrm>
          <a:prstGeom prst="rect">
            <a:avLst/>
          </a:prstGeom>
          <a:solidFill>
            <a:schemeClr val="accent6">
              <a:lumMod val="40000"/>
              <a:lumOff val="60000"/>
            </a:schemeClr>
          </a:solidFill>
        </p:spPr>
        <p:txBody>
          <a:bodyPr wrap="square" rtlCol="0">
            <a:spAutoFit/>
          </a:bodyPr>
          <a:lstStyle/>
          <a:p>
            <a:r>
              <a:rPr lang="en-US" sz="3600" dirty="0" smtClean="0">
                <a:solidFill>
                  <a:prstClr val="black"/>
                </a:solidFill>
                <a:latin typeface="Century Gothic"/>
                <a:cs typeface="Century Gothic"/>
              </a:rPr>
              <a:t>What does the text inspire you to do?</a:t>
            </a:r>
            <a:endParaRPr lang="en-US" sz="3600" dirty="0">
              <a:solidFill>
                <a:prstClr val="black"/>
              </a:solidFill>
              <a:latin typeface="Century Gothic"/>
              <a:cs typeface="Century Gothic"/>
            </a:endParaRPr>
          </a:p>
        </p:txBody>
      </p:sp>
      <p:sp>
        <p:nvSpPr>
          <p:cNvPr id="3" name="TextBox 2"/>
          <p:cNvSpPr txBox="1"/>
          <p:nvPr/>
        </p:nvSpPr>
        <p:spPr>
          <a:xfrm>
            <a:off x="375211" y="2092393"/>
            <a:ext cx="5391219" cy="3908762"/>
          </a:xfrm>
          <a:prstGeom prst="rect">
            <a:avLst/>
          </a:prstGeom>
          <a:noFill/>
        </p:spPr>
        <p:txBody>
          <a:bodyPr wrap="none" rtlCol="0">
            <a:spAutoFit/>
          </a:bodyPr>
          <a:lstStyle/>
          <a:p>
            <a:pPr marL="285750" indent="-285750">
              <a:buFont typeface="Arial"/>
              <a:buChar char="•"/>
            </a:pPr>
            <a:r>
              <a:rPr lang="en-US" sz="3600" dirty="0">
                <a:solidFill>
                  <a:prstClr val="black"/>
                </a:solidFill>
                <a:latin typeface="Calibri"/>
              </a:rPr>
              <a:t>P</a:t>
            </a:r>
            <a:r>
              <a:rPr lang="en-US" sz="3600" dirty="0" smtClean="0">
                <a:solidFill>
                  <a:prstClr val="black"/>
                </a:solidFill>
                <a:latin typeface="Calibri"/>
              </a:rPr>
              <a:t>resentation</a:t>
            </a:r>
          </a:p>
          <a:p>
            <a:pPr marL="285750" indent="-285750">
              <a:buFont typeface="Arial"/>
              <a:buChar char="•"/>
            </a:pPr>
            <a:r>
              <a:rPr lang="en-US" sz="3600" dirty="0" smtClean="0">
                <a:solidFill>
                  <a:prstClr val="black"/>
                </a:solidFill>
                <a:latin typeface="Calibri"/>
              </a:rPr>
              <a:t>Debate</a:t>
            </a:r>
          </a:p>
          <a:p>
            <a:pPr marL="285750" indent="-285750">
              <a:buFont typeface="Arial"/>
              <a:buChar char="•"/>
            </a:pPr>
            <a:r>
              <a:rPr lang="en-US" sz="3600" dirty="0">
                <a:solidFill>
                  <a:prstClr val="black"/>
                </a:solidFill>
                <a:latin typeface="Calibri"/>
              </a:rPr>
              <a:t>W</a:t>
            </a:r>
            <a:r>
              <a:rPr lang="en-US" sz="3600" dirty="0" smtClean="0">
                <a:solidFill>
                  <a:prstClr val="black"/>
                </a:solidFill>
                <a:latin typeface="Calibri"/>
              </a:rPr>
              <a:t>riting</a:t>
            </a:r>
          </a:p>
          <a:p>
            <a:pPr marL="285750" indent="-285750">
              <a:buFont typeface="Arial"/>
              <a:buChar char="•"/>
            </a:pPr>
            <a:r>
              <a:rPr lang="en-US" sz="3600" dirty="0" smtClean="0">
                <a:solidFill>
                  <a:prstClr val="black"/>
                </a:solidFill>
                <a:latin typeface="Calibri"/>
              </a:rPr>
              <a:t>Socratic seminar</a:t>
            </a:r>
            <a:endParaRPr lang="en-US" sz="3600" dirty="0">
              <a:solidFill>
                <a:prstClr val="black"/>
              </a:solidFill>
              <a:latin typeface="Calibri"/>
            </a:endParaRPr>
          </a:p>
          <a:p>
            <a:pPr marL="285750" indent="-285750">
              <a:buFont typeface="Arial"/>
              <a:buChar char="•"/>
            </a:pPr>
            <a:r>
              <a:rPr lang="en-US" sz="3600" dirty="0">
                <a:solidFill>
                  <a:prstClr val="black"/>
                </a:solidFill>
                <a:latin typeface="Calibri"/>
              </a:rPr>
              <a:t>I</a:t>
            </a:r>
            <a:r>
              <a:rPr lang="en-US" sz="3600" dirty="0" smtClean="0">
                <a:solidFill>
                  <a:prstClr val="black"/>
                </a:solidFill>
                <a:latin typeface="Calibri"/>
              </a:rPr>
              <a:t>nvestigation </a:t>
            </a:r>
            <a:r>
              <a:rPr lang="en-US" sz="3600" dirty="0">
                <a:solidFill>
                  <a:prstClr val="black"/>
                </a:solidFill>
                <a:latin typeface="Calibri"/>
              </a:rPr>
              <a:t>and </a:t>
            </a:r>
            <a:r>
              <a:rPr lang="en-US" sz="3600" dirty="0" smtClean="0">
                <a:solidFill>
                  <a:prstClr val="black"/>
                </a:solidFill>
                <a:latin typeface="Calibri"/>
              </a:rPr>
              <a:t>research</a:t>
            </a:r>
          </a:p>
          <a:p>
            <a:pPr marL="285750" indent="-285750">
              <a:buFont typeface="Arial"/>
              <a:buChar char="•"/>
            </a:pPr>
            <a:r>
              <a:rPr lang="en-US" sz="3600" dirty="0" smtClean="0">
                <a:solidFill>
                  <a:prstClr val="black"/>
                </a:solidFill>
                <a:latin typeface="Calibri"/>
              </a:rPr>
              <a:t>Test</a:t>
            </a:r>
          </a:p>
          <a:p>
            <a:endParaRPr lang="en-US" sz="3200" dirty="0">
              <a:solidFill>
                <a:prstClr val="black"/>
              </a:solidFill>
              <a:latin typeface="Calibri"/>
            </a:endParaRPr>
          </a:p>
        </p:txBody>
      </p:sp>
      <p:pic>
        <p:nvPicPr>
          <p:cNvPr id="9" name="Picture 8" descr="300px-incandescent_light_bul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6430" y="1933660"/>
            <a:ext cx="2649334" cy="4397894"/>
          </a:xfrm>
          <a:prstGeom prst="rect">
            <a:avLst/>
          </a:prstGeom>
        </p:spPr>
      </p:pic>
    </p:spTree>
    <p:extLst>
      <p:ext uri="{BB962C8B-B14F-4D97-AF65-F5344CB8AC3E}">
        <p14:creationId xmlns:p14="http://schemas.microsoft.com/office/powerpoint/2010/main" val="24981188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descr="lonely-little-boy-150x15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74787" name="Text Box 3"/>
          <p:cNvSpPr txBox="1">
            <a:spLocks noChangeArrowheads="1"/>
          </p:cNvSpPr>
          <p:nvPr/>
        </p:nvSpPr>
        <p:spPr bwMode="auto">
          <a:xfrm>
            <a:off x="457200" y="914400"/>
            <a:ext cx="5138738" cy="1190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3600" dirty="0">
                <a:solidFill>
                  <a:prstClr val="black"/>
                </a:solidFill>
                <a:latin typeface="Calibri"/>
                <a:ea typeface="ＭＳ Ｐゴシック" charset="0"/>
                <a:cs typeface="ＭＳ Ｐゴシック" charset="0"/>
              </a:rPr>
              <a:t>A Close Reading of </a:t>
            </a:r>
          </a:p>
          <a:p>
            <a:pPr eaLnBrk="0" hangingPunct="0"/>
            <a:r>
              <a:rPr lang="ja-JP" altLang="en-US" sz="3600" dirty="0">
                <a:solidFill>
                  <a:prstClr val="black"/>
                </a:solidFill>
                <a:latin typeface="Calibri"/>
                <a:ea typeface="ＭＳ Ｐゴシック" charset="0"/>
                <a:cs typeface="ＭＳ Ｐゴシック" charset="0"/>
              </a:rPr>
              <a:t>“</a:t>
            </a:r>
            <a:r>
              <a:rPr lang="en-US" sz="3600" dirty="0">
                <a:solidFill>
                  <a:prstClr val="black"/>
                </a:solidFill>
                <a:latin typeface="Calibri"/>
                <a:ea typeface="ＭＳ Ｐゴシック" charset="0"/>
                <a:cs typeface="ＭＳ Ｐゴシック" charset="0"/>
              </a:rPr>
              <a:t>Salvador, Late or Early</a:t>
            </a:r>
            <a:r>
              <a:rPr lang="ja-JP" altLang="en-US" sz="3600" dirty="0">
                <a:solidFill>
                  <a:prstClr val="black"/>
                </a:solidFill>
                <a:latin typeface="Calibri"/>
                <a:ea typeface="ＭＳ Ｐゴシック" charset="0"/>
                <a:cs typeface="ＭＳ Ｐゴシック" charset="0"/>
              </a:rPr>
              <a:t>”</a:t>
            </a:r>
            <a:endParaRPr lang="en-US" sz="2400" dirty="0">
              <a:solidFill>
                <a:prstClr val="black"/>
              </a:solidFill>
              <a:latin typeface="Calibri"/>
              <a:ea typeface="ＭＳ Ｐゴシック" charset="0"/>
              <a:cs typeface="ＭＳ Ｐゴシック" charset="0"/>
            </a:endParaRPr>
          </a:p>
        </p:txBody>
      </p:sp>
      <p:sp>
        <p:nvSpPr>
          <p:cNvPr id="374788" name="Text Box 4"/>
          <p:cNvSpPr txBox="1">
            <a:spLocks noChangeArrowheads="1"/>
          </p:cNvSpPr>
          <p:nvPr/>
        </p:nvSpPr>
        <p:spPr bwMode="auto">
          <a:xfrm>
            <a:off x="288925" y="5915025"/>
            <a:ext cx="65532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400">
                <a:solidFill>
                  <a:prstClr val="white"/>
                </a:solidFill>
                <a:latin typeface="Calibri"/>
                <a:ea typeface="ＭＳ Ｐゴシック" charset="0"/>
                <a:cs typeface="ＭＳ Ｐゴシック" charset="0"/>
              </a:rPr>
              <a:t>Cisneros, , S. (1991). </a:t>
            </a:r>
            <a:r>
              <a:rPr lang="en-US" sz="2400" i="1">
                <a:solidFill>
                  <a:prstClr val="white"/>
                </a:solidFill>
                <a:latin typeface="Calibri"/>
                <a:ea typeface="ＭＳ Ｐゴシック" charset="0"/>
                <a:cs typeface="ＭＳ Ｐゴシック" charset="0"/>
              </a:rPr>
              <a:t>Woman Hollering Creek.</a:t>
            </a:r>
            <a:r>
              <a:rPr lang="en-US" sz="2400" i="1">
                <a:solidFill>
                  <a:prstClr val="black"/>
                </a:solidFill>
                <a:latin typeface="Calibri"/>
                <a:ea typeface="ＭＳ Ｐゴシック" charset="0"/>
                <a:cs typeface="ＭＳ Ｐゴシック" charset="0"/>
              </a:rPr>
              <a:t> </a:t>
            </a:r>
            <a:endParaRPr lang="en-US" sz="2400">
              <a:solidFill>
                <a:prstClr val="black"/>
              </a:solidFill>
              <a:latin typeface="Calibri"/>
              <a:ea typeface="ＭＳ Ｐゴシック" charset="0"/>
              <a:cs typeface="ＭＳ Ｐゴシック" charset="0"/>
            </a:endParaRPr>
          </a:p>
        </p:txBody>
      </p:sp>
      <p:sp>
        <p:nvSpPr>
          <p:cNvPr id="374789" name="Rectangle 5"/>
          <p:cNvSpPr>
            <a:spLocks noChangeArrowheads="1"/>
          </p:cNvSpPr>
          <p:nvPr/>
        </p:nvSpPr>
        <p:spPr bwMode="auto">
          <a:xfrm>
            <a:off x="6516688" y="6003925"/>
            <a:ext cx="1387475"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0" hangingPunct="0"/>
            <a:r>
              <a:rPr lang="en-US" sz="2400">
                <a:solidFill>
                  <a:prstClr val="black"/>
                </a:solidFill>
                <a:latin typeface="Calibri"/>
                <a:ea typeface="ＭＳ Ｐゴシック" charset="0"/>
                <a:cs typeface="ＭＳ Ｐゴシック" charset="0"/>
              </a:rPr>
              <a:t>Cisneros</a:t>
            </a:r>
          </a:p>
        </p:txBody>
      </p:sp>
    </p:spTree>
    <p:extLst>
      <p:ext uri="{BB962C8B-B14F-4D97-AF65-F5344CB8AC3E}">
        <p14:creationId xmlns:p14="http://schemas.microsoft.com/office/powerpoint/2010/main" val="681699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1679575"/>
            <a:ext cx="18415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r>
              <a:rPr lang="en-US" sz="900">
                <a:solidFill>
                  <a:prstClr val="black"/>
                </a:solidFill>
                <a:latin typeface="Arial" charset="0"/>
              </a:rPr>
              <a:t/>
            </a:r>
            <a:br>
              <a:rPr lang="en-US" sz="900">
                <a:solidFill>
                  <a:prstClr val="black"/>
                </a:solidFill>
                <a:latin typeface="Arial" charset="0"/>
              </a:rPr>
            </a:br>
            <a:endParaRPr lang="en-US">
              <a:solidFill>
                <a:prstClr val="black"/>
              </a:solidFill>
              <a:latin typeface="Arial" charset="0"/>
            </a:endParaRPr>
          </a:p>
        </p:txBody>
      </p:sp>
      <p:sp>
        <p:nvSpPr>
          <p:cNvPr id="23555" name="Rectangle 3"/>
          <p:cNvSpPr>
            <a:spLocks noChangeArrowheads="1"/>
          </p:cNvSpPr>
          <p:nvPr/>
        </p:nvSpPr>
        <p:spPr bwMode="auto">
          <a:xfrm>
            <a:off x="0" y="26860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solidFill>
                <a:prstClr val="black"/>
              </a:solidFill>
              <a:latin typeface="Calibri"/>
            </a:endParaRPr>
          </a:p>
        </p:txBody>
      </p:sp>
      <p:pic>
        <p:nvPicPr>
          <p:cNvPr id="23556" name="Picture 4" descr="image_51968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5759" y="619251"/>
            <a:ext cx="6663499" cy="4440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7" name="Text Box 5"/>
          <p:cNvSpPr txBox="1">
            <a:spLocks noChangeArrowheads="1"/>
          </p:cNvSpPr>
          <p:nvPr/>
        </p:nvSpPr>
        <p:spPr bwMode="auto">
          <a:xfrm>
            <a:off x="685800" y="5181600"/>
            <a:ext cx="8077200" cy="1200328"/>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a:defRPr sz="3200">
                <a:solidFill>
                  <a:schemeClr val="tx2"/>
                </a:solidFill>
                <a:latin typeface="Franklin Gothic Book" charset="0"/>
                <a:ea typeface="MS PGothic" charset="0"/>
                <a:cs typeface="MS PGothic" charset="0"/>
              </a:defRPr>
            </a:lvl1pPr>
            <a:lvl2pPr>
              <a:defRPr sz="2800">
                <a:solidFill>
                  <a:schemeClr val="tx2"/>
                </a:solidFill>
                <a:latin typeface="Franklin Gothic Book" charset="0"/>
                <a:ea typeface="MS PGothic" charset="0"/>
                <a:cs typeface="MS PGothic" charset="0"/>
              </a:defRPr>
            </a:lvl2pPr>
            <a:lvl3pPr>
              <a:defRPr sz="2400">
                <a:solidFill>
                  <a:schemeClr val="tx2"/>
                </a:solidFill>
                <a:latin typeface="Franklin Gothic Book" charset="0"/>
                <a:ea typeface="MS PGothic" charset="0"/>
                <a:cs typeface="MS PGothic" charset="0"/>
              </a:defRPr>
            </a:lvl3pPr>
            <a:lvl4pPr>
              <a:defRPr sz="2000">
                <a:solidFill>
                  <a:schemeClr val="tx2"/>
                </a:solidFill>
                <a:latin typeface="Franklin Gothic Book" charset="0"/>
                <a:ea typeface="MS PGothic" charset="0"/>
                <a:cs typeface="MS PGothic" charset="0"/>
              </a:defRPr>
            </a:lvl4pPr>
            <a:lvl5pPr>
              <a:defRPr>
                <a:solidFill>
                  <a:schemeClr val="tx2"/>
                </a:solidFill>
                <a:latin typeface="Franklin Gothic Book" charset="0"/>
                <a:ea typeface="MS PGothic" charset="0"/>
                <a:cs typeface="MS PGothic" charset="0"/>
              </a:defRPr>
            </a:lvl5pPr>
            <a:lvl6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6pPr>
            <a:lvl7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7pPr>
            <a:lvl8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8pPr>
            <a:lvl9pPr eaLnBrk="0" fontAlgn="base" hangingPunct="0">
              <a:spcAft>
                <a:spcPct val="0"/>
              </a:spcAft>
              <a:buFont typeface="Wingdings 2" charset="0"/>
              <a:buChar char=""/>
              <a:defRPr>
                <a:solidFill>
                  <a:schemeClr val="tx2"/>
                </a:solidFill>
                <a:latin typeface="Franklin Gothic Book" charset="0"/>
                <a:ea typeface="MS PGothic" charset="0"/>
                <a:cs typeface="MS PGothic" charset="0"/>
              </a:defRPr>
            </a:lvl9pPr>
          </a:lstStyle>
          <a:p>
            <a:pPr algn="ctr">
              <a:spcBef>
                <a:spcPct val="50000"/>
              </a:spcBef>
            </a:pPr>
            <a:r>
              <a:rPr lang="en-US" sz="2400" dirty="0">
                <a:solidFill>
                  <a:prstClr val="black"/>
                </a:solidFill>
                <a:latin typeface="Arial" charset="0"/>
              </a:rPr>
              <a:t>Marc </a:t>
            </a:r>
            <a:r>
              <a:rPr lang="en-US" sz="2400" dirty="0" err="1">
                <a:solidFill>
                  <a:prstClr val="black"/>
                </a:solidFill>
                <a:latin typeface="Arial" charset="0"/>
              </a:rPr>
              <a:t>Umile</a:t>
            </a:r>
            <a:r>
              <a:rPr lang="en-US" sz="2400" dirty="0">
                <a:solidFill>
                  <a:prstClr val="black"/>
                </a:solidFill>
                <a:latin typeface="Arial" charset="0"/>
              </a:rPr>
              <a:t> </a:t>
            </a:r>
            <a:r>
              <a:rPr lang="en-US" sz="2400" dirty="0" smtClean="0">
                <a:solidFill>
                  <a:prstClr val="black"/>
                </a:solidFill>
                <a:latin typeface="Arial" charset="0"/>
              </a:rPr>
              <a:t>is </a:t>
            </a:r>
            <a:r>
              <a:rPr lang="en-US" sz="2400" dirty="0">
                <a:solidFill>
                  <a:prstClr val="black"/>
                </a:solidFill>
                <a:latin typeface="Arial" charset="0"/>
              </a:rPr>
              <a:t>among a group of people fascinated with </a:t>
            </a:r>
            <a:r>
              <a:rPr lang="en-US" sz="2400" i="1" dirty="0">
                <a:solidFill>
                  <a:prstClr val="black"/>
                </a:solidFill>
                <a:latin typeface="Arial" charset="0"/>
              </a:rPr>
              <a:t>pi, </a:t>
            </a:r>
            <a:r>
              <a:rPr lang="en-US" sz="2400" dirty="0">
                <a:solidFill>
                  <a:prstClr val="black"/>
                </a:solidFill>
                <a:latin typeface="Arial" charset="0"/>
              </a:rPr>
              <a:t>a number that has been computed to more than a trillion decimal places. H</a:t>
            </a:r>
            <a:r>
              <a:rPr lang="en-US" sz="2400" dirty="0" smtClean="0">
                <a:solidFill>
                  <a:prstClr val="black"/>
                </a:solidFill>
                <a:latin typeface="Arial" charset="0"/>
              </a:rPr>
              <a:t>e </a:t>
            </a:r>
            <a:r>
              <a:rPr lang="en-US" sz="2400" dirty="0">
                <a:solidFill>
                  <a:prstClr val="black"/>
                </a:solidFill>
                <a:latin typeface="Arial" charset="0"/>
              </a:rPr>
              <a:t>has recited</a:t>
            </a:r>
            <a:r>
              <a:rPr lang="en-US" sz="2400" i="1" dirty="0">
                <a:solidFill>
                  <a:prstClr val="black"/>
                </a:solidFill>
                <a:latin typeface="Arial" charset="0"/>
              </a:rPr>
              <a:t> pi </a:t>
            </a:r>
            <a:r>
              <a:rPr lang="en-US" sz="2400" dirty="0">
                <a:solidFill>
                  <a:prstClr val="black"/>
                </a:solidFill>
                <a:latin typeface="Arial" charset="0"/>
              </a:rPr>
              <a:t>to 15,314 </a:t>
            </a:r>
            <a:r>
              <a:rPr lang="en-US" sz="2400" dirty="0" smtClean="0">
                <a:solidFill>
                  <a:prstClr val="black"/>
                </a:solidFill>
                <a:latin typeface="Arial" charset="0"/>
              </a:rPr>
              <a:t>digits. </a:t>
            </a:r>
            <a:endParaRPr lang="en-US" sz="2400" dirty="0">
              <a:solidFill>
                <a:prstClr val="black"/>
              </a:solidFill>
              <a:latin typeface="Arial" charset="0"/>
            </a:endParaRPr>
          </a:p>
        </p:txBody>
      </p:sp>
    </p:spTree>
    <p:extLst>
      <p:ext uri="{BB962C8B-B14F-4D97-AF65-F5344CB8AC3E}">
        <p14:creationId xmlns:p14="http://schemas.microsoft.com/office/powerpoint/2010/main" val="5766427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1640"/>
            <a:ext cx="9144000" cy="646331"/>
          </a:xfrm>
          <a:prstGeom prst="rect">
            <a:avLst/>
          </a:prstGeom>
          <a:solidFill>
            <a:schemeClr val="accent6">
              <a:lumMod val="40000"/>
              <a:lumOff val="60000"/>
            </a:schemeClr>
          </a:solidFill>
        </p:spPr>
        <p:txBody>
          <a:bodyPr wrap="square" rtlCol="0">
            <a:spAutoFit/>
          </a:bodyPr>
          <a:lstStyle/>
          <a:p>
            <a:r>
              <a:rPr lang="en-US" sz="3600" dirty="0" smtClean="0">
                <a:solidFill>
                  <a:prstClr val="black"/>
                </a:solidFill>
                <a:latin typeface="Century Gothic"/>
                <a:cs typeface="Century Gothic"/>
              </a:rPr>
              <a:t>What does the text inspire you to do?</a:t>
            </a:r>
            <a:endParaRPr lang="en-US" sz="3600" dirty="0">
              <a:solidFill>
                <a:prstClr val="black"/>
              </a:solidFill>
              <a:latin typeface="Century Gothic"/>
              <a:cs typeface="Century Gothic"/>
            </a:endParaRPr>
          </a:p>
        </p:txBody>
      </p:sp>
      <p:sp>
        <p:nvSpPr>
          <p:cNvPr id="3" name="TextBox 2"/>
          <p:cNvSpPr txBox="1"/>
          <p:nvPr/>
        </p:nvSpPr>
        <p:spPr>
          <a:xfrm>
            <a:off x="375211" y="2092393"/>
            <a:ext cx="5391219" cy="3908762"/>
          </a:xfrm>
          <a:prstGeom prst="rect">
            <a:avLst/>
          </a:prstGeom>
          <a:noFill/>
        </p:spPr>
        <p:txBody>
          <a:bodyPr wrap="none" rtlCol="0">
            <a:spAutoFit/>
          </a:bodyPr>
          <a:lstStyle/>
          <a:p>
            <a:pPr marL="285750" indent="-285750">
              <a:buFont typeface="Arial"/>
              <a:buChar char="•"/>
            </a:pPr>
            <a:r>
              <a:rPr lang="en-US" sz="3600" dirty="0">
                <a:solidFill>
                  <a:prstClr val="black"/>
                </a:solidFill>
                <a:latin typeface="Calibri"/>
              </a:rPr>
              <a:t>P</a:t>
            </a:r>
            <a:r>
              <a:rPr lang="en-US" sz="3600" dirty="0" smtClean="0">
                <a:solidFill>
                  <a:prstClr val="black"/>
                </a:solidFill>
                <a:latin typeface="Calibri"/>
              </a:rPr>
              <a:t>resentation</a:t>
            </a:r>
          </a:p>
          <a:p>
            <a:pPr marL="285750" indent="-285750">
              <a:buFont typeface="Arial"/>
              <a:buChar char="•"/>
            </a:pPr>
            <a:r>
              <a:rPr lang="en-US" sz="3600" dirty="0" smtClean="0">
                <a:solidFill>
                  <a:prstClr val="black"/>
                </a:solidFill>
                <a:latin typeface="Calibri"/>
              </a:rPr>
              <a:t>Debate</a:t>
            </a:r>
          </a:p>
          <a:p>
            <a:pPr marL="285750" indent="-285750">
              <a:buFont typeface="Arial"/>
              <a:buChar char="•"/>
            </a:pPr>
            <a:r>
              <a:rPr lang="en-US" sz="3600" dirty="0">
                <a:solidFill>
                  <a:prstClr val="black"/>
                </a:solidFill>
                <a:latin typeface="Calibri"/>
              </a:rPr>
              <a:t>W</a:t>
            </a:r>
            <a:r>
              <a:rPr lang="en-US" sz="3600" dirty="0" smtClean="0">
                <a:solidFill>
                  <a:prstClr val="black"/>
                </a:solidFill>
                <a:latin typeface="Calibri"/>
              </a:rPr>
              <a:t>riting</a:t>
            </a:r>
          </a:p>
          <a:p>
            <a:pPr marL="285750" indent="-285750">
              <a:buFont typeface="Arial"/>
              <a:buChar char="•"/>
            </a:pPr>
            <a:r>
              <a:rPr lang="en-US" sz="3600" dirty="0" smtClean="0">
                <a:solidFill>
                  <a:prstClr val="black"/>
                </a:solidFill>
                <a:latin typeface="Calibri"/>
              </a:rPr>
              <a:t>Socratic seminar</a:t>
            </a:r>
            <a:endParaRPr lang="en-US" sz="3600" dirty="0">
              <a:solidFill>
                <a:prstClr val="black"/>
              </a:solidFill>
              <a:latin typeface="Calibri"/>
            </a:endParaRPr>
          </a:p>
          <a:p>
            <a:pPr marL="285750" indent="-285750">
              <a:buFont typeface="Arial"/>
              <a:buChar char="•"/>
            </a:pPr>
            <a:r>
              <a:rPr lang="en-US" sz="3600" dirty="0">
                <a:solidFill>
                  <a:prstClr val="black"/>
                </a:solidFill>
                <a:latin typeface="Calibri"/>
              </a:rPr>
              <a:t>I</a:t>
            </a:r>
            <a:r>
              <a:rPr lang="en-US" sz="3600" dirty="0" smtClean="0">
                <a:solidFill>
                  <a:prstClr val="black"/>
                </a:solidFill>
                <a:latin typeface="Calibri"/>
              </a:rPr>
              <a:t>nvestigation </a:t>
            </a:r>
            <a:r>
              <a:rPr lang="en-US" sz="3600" dirty="0">
                <a:solidFill>
                  <a:prstClr val="black"/>
                </a:solidFill>
                <a:latin typeface="Calibri"/>
              </a:rPr>
              <a:t>and </a:t>
            </a:r>
            <a:r>
              <a:rPr lang="en-US" sz="3600" dirty="0" smtClean="0">
                <a:solidFill>
                  <a:prstClr val="black"/>
                </a:solidFill>
                <a:latin typeface="Calibri"/>
              </a:rPr>
              <a:t>research</a:t>
            </a:r>
          </a:p>
          <a:p>
            <a:pPr marL="285750" indent="-285750">
              <a:buFont typeface="Arial"/>
              <a:buChar char="•"/>
            </a:pPr>
            <a:r>
              <a:rPr lang="en-US" sz="3600" dirty="0" smtClean="0">
                <a:solidFill>
                  <a:prstClr val="black"/>
                </a:solidFill>
                <a:latin typeface="Calibri"/>
              </a:rPr>
              <a:t>Test</a:t>
            </a:r>
          </a:p>
          <a:p>
            <a:endParaRPr lang="en-US" sz="3200" dirty="0">
              <a:solidFill>
                <a:prstClr val="black"/>
              </a:solidFill>
              <a:latin typeface="Calibri"/>
            </a:endParaRPr>
          </a:p>
        </p:txBody>
      </p:sp>
      <p:pic>
        <p:nvPicPr>
          <p:cNvPr id="9" name="Picture 8" descr="300px-incandescent_light_bul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6430" y="1933660"/>
            <a:ext cx="2649334" cy="4397894"/>
          </a:xfrm>
          <a:prstGeom prst="rect">
            <a:avLst/>
          </a:prstGeom>
        </p:spPr>
      </p:pic>
    </p:spTree>
    <p:extLst>
      <p:ext uri="{BB962C8B-B14F-4D97-AF65-F5344CB8AC3E}">
        <p14:creationId xmlns:p14="http://schemas.microsoft.com/office/powerpoint/2010/main" val="25618320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Access Points</a:t>
            </a:r>
            <a:endParaRPr lang="en-US" dirty="0"/>
          </a:p>
        </p:txBody>
      </p:sp>
      <p:sp>
        <p:nvSpPr>
          <p:cNvPr id="3" name="Content Placeholder 2"/>
          <p:cNvSpPr>
            <a:spLocks noGrp="1"/>
          </p:cNvSpPr>
          <p:nvPr>
            <p:ph idx="1"/>
          </p:nvPr>
        </p:nvSpPr>
        <p:spPr/>
        <p:txBody>
          <a:bodyPr/>
          <a:lstStyle/>
          <a:p>
            <a:r>
              <a:rPr lang="en-US" dirty="0" smtClean="0"/>
              <a:t>Purpose and Modeling</a:t>
            </a:r>
          </a:p>
          <a:p>
            <a:r>
              <a:rPr lang="en-US" dirty="0" smtClean="0"/>
              <a:t>Close and </a:t>
            </a:r>
            <a:r>
              <a:rPr lang="en-US" dirty="0" err="1" smtClean="0"/>
              <a:t>Scaffolded</a:t>
            </a:r>
            <a:r>
              <a:rPr lang="en-US" dirty="0" smtClean="0"/>
              <a:t> Reading</a:t>
            </a:r>
          </a:p>
          <a:p>
            <a:r>
              <a:rPr lang="en-US" sz="5000" dirty="0" smtClean="0"/>
              <a:t>Collaborative Conversations</a:t>
            </a:r>
          </a:p>
          <a:p>
            <a:r>
              <a:rPr lang="en-US" dirty="0" smtClean="0"/>
              <a:t>Wide, Independent Reading</a:t>
            </a:r>
          </a:p>
          <a:p>
            <a:r>
              <a:rPr lang="en-US" dirty="0" smtClean="0"/>
              <a:t>Formative Assessments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545" y="4540468"/>
            <a:ext cx="1973255" cy="1973255"/>
          </a:xfrm>
          <a:prstGeom prst="rect">
            <a:avLst/>
          </a:prstGeom>
        </p:spPr>
      </p:pic>
    </p:spTree>
    <p:extLst>
      <p:ext uri="{BB962C8B-B14F-4D97-AF65-F5344CB8AC3E}">
        <p14:creationId xmlns:p14="http://schemas.microsoft.com/office/powerpoint/2010/main" val="33260839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6003" y="452800"/>
            <a:ext cx="3877674" cy="4203466"/>
          </a:xfrm>
        </p:spPr>
        <p:txBody>
          <a:bodyPr>
            <a:normAutofit/>
          </a:bodyPr>
          <a:lstStyle/>
          <a:p>
            <a:pPr marL="0" indent="0" algn="ctr">
              <a:buNone/>
            </a:pPr>
            <a:r>
              <a:rPr lang="en-US" sz="4400" dirty="0" smtClean="0"/>
              <a:t>Close Reading </a:t>
            </a:r>
            <a:r>
              <a:rPr lang="en-US" sz="4400" b="1" dirty="0" smtClean="0"/>
              <a:t>demands</a:t>
            </a:r>
            <a:r>
              <a:rPr lang="en-US" sz="4400" dirty="0" smtClean="0"/>
              <a:t> </a:t>
            </a:r>
            <a:r>
              <a:rPr lang="en-US" sz="5000" dirty="0" smtClean="0"/>
              <a:t>collaborative conversations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78159" y="4444619"/>
            <a:ext cx="1700784" cy="2413381"/>
          </a:xfrm>
          <a:prstGeom prst="rect">
            <a:avLst/>
          </a:prstGeom>
        </p:spPr>
      </p:pic>
      <p:pic>
        <p:nvPicPr>
          <p:cNvPr id="2" name="Picture 1" descr="Unknown-5.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486" y="0"/>
            <a:ext cx="4575572" cy="6858000"/>
          </a:xfrm>
          <a:prstGeom prst="rect">
            <a:avLst/>
          </a:prstGeom>
        </p:spPr>
      </p:pic>
    </p:spTree>
    <p:extLst>
      <p:ext uri="{BB962C8B-B14F-4D97-AF65-F5344CB8AC3E}">
        <p14:creationId xmlns:p14="http://schemas.microsoft.com/office/powerpoint/2010/main" val="1917434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discus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04800"/>
            <a:ext cx="914400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5" name="Text Box 3"/>
          <p:cNvSpPr txBox="1">
            <a:spLocks noChangeArrowheads="1"/>
          </p:cNvSpPr>
          <p:nvPr/>
        </p:nvSpPr>
        <p:spPr bwMode="auto">
          <a:xfrm>
            <a:off x="152400" y="457200"/>
            <a:ext cx="8510588" cy="7016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defTabSz="914400" eaLnBrk="0" fontAlgn="base" hangingPunct="0">
              <a:spcBef>
                <a:spcPct val="0"/>
              </a:spcBef>
              <a:spcAft>
                <a:spcPct val="0"/>
              </a:spcAft>
              <a:defRPr/>
            </a:pPr>
            <a:r>
              <a:rPr lang="en-US" sz="4000" b="1">
                <a:solidFill>
                  <a:srgbClr val="000000"/>
                </a:solidFill>
                <a:latin typeface="Arial" charset="0"/>
                <a:ea typeface="ＭＳ Ｐゴシック" charset="0"/>
                <a:cs typeface="ＭＳ Ｐゴシック" charset="0"/>
              </a:rPr>
              <a:t>Comprehension and Collaboration</a:t>
            </a:r>
          </a:p>
        </p:txBody>
      </p:sp>
      <p:sp>
        <p:nvSpPr>
          <p:cNvPr id="38916" name="Text Box 4"/>
          <p:cNvSpPr txBox="1">
            <a:spLocks noChangeArrowheads="1"/>
          </p:cNvSpPr>
          <p:nvPr/>
        </p:nvSpPr>
        <p:spPr bwMode="auto">
          <a:xfrm>
            <a:off x="841508" y="4453859"/>
            <a:ext cx="7563120" cy="1938992"/>
          </a:xfrm>
          <a:prstGeom prst="rect">
            <a:avLst/>
          </a:prstGeom>
          <a:solidFill>
            <a:srgbClr val="D0D0D0"/>
          </a:solidFill>
          <a:ln>
            <a:noFill/>
          </a:ln>
          <a:effectLst>
            <a:outerShdw blurRad="63500" dist="107763" dir="2700000" algn="ctr" rotWithShape="0">
              <a:srgbClr val="000000">
                <a:alpha val="74998"/>
              </a:srgb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2400" dirty="0">
                <a:solidFill>
                  <a:srgbClr val="000000"/>
                </a:solidFill>
                <a:latin typeface="Arial" charset="0"/>
                <a:ea typeface="ＭＳ Ｐゴシック" charset="0"/>
                <a:cs typeface="ＭＳ Ｐゴシック" charset="0"/>
              </a:rPr>
              <a:t> </a:t>
            </a:r>
            <a:r>
              <a:rPr lang="en-US" sz="2400" dirty="0" smtClean="0">
                <a:solidFill>
                  <a:srgbClr val="000000"/>
                </a:solidFill>
                <a:latin typeface="Arial" charset="0"/>
                <a:ea typeface="ＭＳ Ｐゴシック" charset="0"/>
                <a:cs typeface="ＭＳ Ｐゴシック" charset="0"/>
              </a:rPr>
              <a:t>1. Prepare </a:t>
            </a:r>
            <a:r>
              <a:rPr lang="en-US" sz="2400" dirty="0">
                <a:solidFill>
                  <a:srgbClr val="000000"/>
                </a:solidFill>
                <a:latin typeface="Arial" charset="0"/>
                <a:ea typeface="ＭＳ Ｐゴシック" charset="0"/>
                <a:cs typeface="ＭＳ Ｐゴシック" charset="0"/>
              </a:rPr>
              <a:t>for and participate in collaborations with diverse partners, </a:t>
            </a:r>
            <a:r>
              <a:rPr lang="en-US" sz="3200" dirty="0">
                <a:solidFill>
                  <a:srgbClr val="000000"/>
                </a:solidFill>
                <a:latin typeface="Arial" charset="0"/>
                <a:ea typeface="ＭＳ Ｐゴシック" charset="0"/>
                <a:cs typeface="ＭＳ Ｐゴシック" charset="0"/>
              </a:rPr>
              <a:t>building on each others</a:t>
            </a:r>
            <a:r>
              <a:rPr lang="ja-JP" altLang="en-US" sz="3200" dirty="0">
                <a:solidFill>
                  <a:srgbClr val="000000"/>
                </a:solidFill>
                <a:latin typeface="Arial" charset="0"/>
                <a:ea typeface="ＭＳ Ｐゴシック" charset="0"/>
                <a:cs typeface="ＭＳ Ｐゴシック" charset="0"/>
              </a:rPr>
              <a:t>’</a:t>
            </a:r>
            <a:r>
              <a:rPr lang="en-US" sz="3200" dirty="0">
                <a:solidFill>
                  <a:srgbClr val="000000"/>
                </a:solidFill>
                <a:latin typeface="Arial" charset="0"/>
                <a:ea typeface="ＭＳ Ｐゴシック" charset="0"/>
                <a:cs typeface="ＭＳ Ｐゴシック" charset="0"/>
              </a:rPr>
              <a:t> ideas</a:t>
            </a:r>
            <a:r>
              <a:rPr lang="en-US" sz="2400" dirty="0">
                <a:solidFill>
                  <a:srgbClr val="000000"/>
                </a:solidFill>
                <a:latin typeface="Arial" charset="0"/>
                <a:ea typeface="ＭＳ Ｐゴシック" charset="0"/>
                <a:cs typeface="ＭＳ Ｐゴシック" charset="0"/>
              </a:rPr>
              <a:t> and </a:t>
            </a:r>
            <a:r>
              <a:rPr lang="en-US" sz="3200" dirty="0">
                <a:solidFill>
                  <a:srgbClr val="000000"/>
                </a:solidFill>
                <a:latin typeface="Arial" charset="0"/>
                <a:ea typeface="ＭＳ Ｐゴシック" charset="0"/>
                <a:cs typeface="ＭＳ Ｐゴシック" charset="0"/>
              </a:rPr>
              <a:t>expressing their own clearly and persuasively</a:t>
            </a:r>
            <a:r>
              <a:rPr lang="en-US" sz="2400" dirty="0">
                <a:solidFill>
                  <a:srgbClr val="000000"/>
                </a:solidFill>
                <a:latin typeface="Arial" charset="0"/>
                <a:ea typeface="ＭＳ Ｐゴシック" charset="0"/>
                <a:cs typeface="ＭＳ Ｐゴシック" charset="0"/>
              </a:rPr>
              <a:t>. </a:t>
            </a:r>
          </a:p>
        </p:txBody>
      </p:sp>
    </p:spTree>
    <p:extLst>
      <p:ext uri="{BB962C8B-B14F-4D97-AF65-F5344CB8AC3E}">
        <p14:creationId xmlns:p14="http://schemas.microsoft.com/office/powerpoint/2010/main" val="10998779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ementary kid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2282" y="2739212"/>
            <a:ext cx="5491718" cy="4118788"/>
          </a:xfrm>
          <a:prstGeom prst="rect">
            <a:avLst/>
          </a:prstGeom>
        </p:spPr>
      </p:pic>
      <p:sp>
        <p:nvSpPr>
          <p:cNvPr id="4" name="TextBox 3"/>
          <p:cNvSpPr txBox="1"/>
          <p:nvPr/>
        </p:nvSpPr>
        <p:spPr>
          <a:xfrm>
            <a:off x="-1" y="0"/>
            <a:ext cx="9144000" cy="2739211"/>
          </a:xfrm>
          <a:prstGeom prst="rect">
            <a:avLst/>
          </a:prstGeom>
          <a:solidFill>
            <a:srgbClr val="AB4CFF"/>
          </a:solidFill>
        </p:spPr>
        <p:txBody>
          <a:bodyPr wrap="square" rtlCol="0">
            <a:spAutoFit/>
          </a:bodyPr>
          <a:lstStyle/>
          <a:p>
            <a:r>
              <a:rPr lang="en-US" sz="4400" b="1" dirty="0" smtClean="0">
                <a:solidFill>
                  <a:srgbClr val="000000"/>
                </a:solidFill>
                <a:latin typeface="Arial"/>
                <a:ea typeface="ＭＳ Ｐゴシック"/>
                <a:cs typeface="ＭＳ Ｐゴシック"/>
              </a:rPr>
              <a:t>K-2 Features</a:t>
            </a:r>
          </a:p>
          <a:p>
            <a:pPr marL="457200" indent="-457200">
              <a:buFont typeface="Arial"/>
              <a:buChar char="•"/>
            </a:pPr>
            <a:r>
              <a:rPr lang="en-US" sz="3200" i="1" dirty="0" smtClean="0">
                <a:solidFill>
                  <a:srgbClr val="000000"/>
                </a:solidFill>
                <a:latin typeface="Arial"/>
                <a:ea typeface="ＭＳ Ｐゴシック"/>
                <a:cs typeface="ＭＳ Ｐゴシック"/>
              </a:rPr>
              <a:t>Following the rules of discussion</a:t>
            </a:r>
          </a:p>
          <a:p>
            <a:pPr marL="457200" indent="-457200">
              <a:buFont typeface="Arial"/>
              <a:buChar char="•"/>
            </a:pPr>
            <a:r>
              <a:rPr lang="en-US" sz="3200" i="1" dirty="0" smtClean="0">
                <a:solidFill>
                  <a:srgbClr val="000000"/>
                </a:solidFill>
                <a:latin typeface="Arial"/>
                <a:ea typeface="ＭＳ Ｐゴシック"/>
                <a:cs typeface="ＭＳ Ｐゴシック"/>
              </a:rPr>
              <a:t>Moving from participation to turn taking</a:t>
            </a:r>
          </a:p>
          <a:p>
            <a:pPr marL="457200" indent="-457200">
              <a:buFont typeface="Arial"/>
              <a:buChar char="•"/>
            </a:pPr>
            <a:r>
              <a:rPr lang="en-US" sz="3200" i="1" dirty="0" smtClean="0">
                <a:solidFill>
                  <a:srgbClr val="000000"/>
                </a:solidFill>
                <a:latin typeface="Arial"/>
                <a:ea typeface="ＭＳ Ｐゴシック"/>
                <a:cs typeface="ＭＳ Ｐゴシック"/>
              </a:rPr>
              <a:t>Sustaining discussion through questioning</a:t>
            </a:r>
          </a:p>
          <a:p>
            <a:pPr marL="457200" indent="-457200">
              <a:buFont typeface="Arial"/>
              <a:buChar char="•"/>
            </a:pPr>
            <a:r>
              <a:rPr lang="en-US" sz="3200" i="1" dirty="0" smtClean="0">
                <a:solidFill>
                  <a:srgbClr val="000000"/>
                </a:solidFill>
                <a:latin typeface="Arial"/>
                <a:ea typeface="ＭＳ Ｐゴシック"/>
                <a:cs typeface="ＭＳ Ｐゴシック"/>
              </a:rPr>
              <a:t>Adult support</a:t>
            </a:r>
            <a:endParaRPr lang="en-US" sz="3200" i="1" dirty="0">
              <a:solidFill>
                <a:srgbClr val="000000"/>
              </a:solidFill>
              <a:latin typeface="Arial"/>
              <a:ea typeface="ＭＳ Ｐゴシック"/>
              <a:cs typeface="ＭＳ Ｐゴシック"/>
            </a:endParaRPr>
          </a:p>
        </p:txBody>
      </p:sp>
      <p:pic>
        <p:nvPicPr>
          <p:cNvPr id="5" name="Picture 4" descr="ENTHUSIASTIC KID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3943924"/>
            <a:ext cx="3680938" cy="2914076"/>
          </a:xfrm>
          <a:prstGeom prst="rect">
            <a:avLst/>
          </a:prstGeom>
        </p:spPr>
      </p:pic>
    </p:spTree>
    <p:extLst>
      <p:ext uri="{BB962C8B-B14F-4D97-AF65-F5344CB8AC3E}">
        <p14:creationId xmlns:p14="http://schemas.microsoft.com/office/powerpoint/2010/main" val="74459665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pic>
        <p:nvPicPr>
          <p:cNvPr id="5" name="Picture 4" descr="science boys.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9144" y="3183910"/>
            <a:ext cx="5534856" cy="3674090"/>
          </a:xfrm>
          <a:prstGeom prst="rect">
            <a:avLst/>
          </a:prstGeom>
        </p:spPr>
      </p:pic>
      <p:sp>
        <p:nvSpPr>
          <p:cNvPr id="2" name="TextBox 1"/>
          <p:cNvSpPr txBox="1"/>
          <p:nvPr/>
        </p:nvSpPr>
        <p:spPr>
          <a:xfrm>
            <a:off x="150381" y="278294"/>
            <a:ext cx="9143999" cy="3170099"/>
          </a:xfrm>
          <a:prstGeom prst="rect">
            <a:avLst/>
          </a:prstGeom>
          <a:noFill/>
        </p:spPr>
        <p:txBody>
          <a:bodyPr wrap="square" rtlCol="0">
            <a:spAutoFit/>
          </a:bodyPr>
          <a:lstStyle/>
          <a:p>
            <a:r>
              <a:rPr lang="en-US" sz="4000" b="1" dirty="0" smtClean="0">
                <a:solidFill>
                  <a:srgbClr val="000000"/>
                </a:solidFill>
                <a:latin typeface="Arial"/>
                <a:ea typeface="ＭＳ Ｐゴシック"/>
                <a:cs typeface="ＭＳ Ｐゴシック"/>
              </a:rPr>
              <a:t>3-5 Features</a:t>
            </a:r>
          </a:p>
          <a:p>
            <a:pPr marL="457200" indent="-457200">
              <a:buFont typeface="Arial"/>
              <a:buChar char="•"/>
            </a:pPr>
            <a:r>
              <a:rPr lang="en-US" sz="3200" i="1" dirty="0" smtClean="0">
                <a:solidFill>
                  <a:srgbClr val="000000"/>
                </a:solidFill>
                <a:latin typeface="Arial"/>
                <a:ea typeface="ＭＳ Ｐゴシック"/>
                <a:cs typeface="ＭＳ Ｐゴシック"/>
              </a:rPr>
              <a:t>Preparation for discussion</a:t>
            </a:r>
          </a:p>
          <a:p>
            <a:pPr marL="457200" indent="-457200">
              <a:buFont typeface="Arial"/>
              <a:buChar char="•"/>
            </a:pPr>
            <a:r>
              <a:rPr lang="en-US" sz="3200" i="1" dirty="0" smtClean="0">
                <a:solidFill>
                  <a:srgbClr val="000000"/>
                </a:solidFill>
                <a:latin typeface="Arial"/>
                <a:ea typeface="ＭＳ Ｐゴシック"/>
                <a:cs typeface="ＭＳ Ｐゴシック"/>
              </a:rPr>
              <a:t>Yielding and gaining the floor</a:t>
            </a:r>
          </a:p>
          <a:p>
            <a:pPr marL="457200" indent="-457200">
              <a:buFont typeface="Arial"/>
              <a:buChar char="•"/>
            </a:pPr>
            <a:r>
              <a:rPr lang="en-US" sz="3200" i="1" dirty="0" smtClean="0">
                <a:solidFill>
                  <a:srgbClr val="000000"/>
                </a:solidFill>
                <a:latin typeface="Arial"/>
                <a:ea typeface="ＭＳ Ｐゴシック"/>
                <a:cs typeface="ＭＳ Ｐゴシック"/>
              </a:rPr>
              <a:t>Posing and responding to questions</a:t>
            </a:r>
          </a:p>
          <a:p>
            <a:pPr marL="457200" indent="-457200">
              <a:buFont typeface="Arial"/>
              <a:buChar char="•"/>
            </a:pPr>
            <a:r>
              <a:rPr lang="en-US" sz="3200" i="1" dirty="0">
                <a:solidFill>
                  <a:srgbClr val="000000"/>
                </a:solidFill>
                <a:latin typeface="Arial"/>
                <a:ea typeface="ＭＳ Ｐゴシック"/>
                <a:cs typeface="ＭＳ Ｐゴシック"/>
              </a:rPr>
              <a:t>F</a:t>
            </a:r>
            <a:r>
              <a:rPr lang="en-US" sz="3200" i="1" dirty="0" smtClean="0">
                <a:solidFill>
                  <a:srgbClr val="000000"/>
                </a:solidFill>
                <a:latin typeface="Arial"/>
                <a:ea typeface="ＭＳ Ｐゴシック"/>
                <a:cs typeface="ＭＳ Ｐゴシック"/>
              </a:rPr>
              <a:t>rom explaining own ideas to explaining the ideas of others</a:t>
            </a:r>
            <a:endParaRPr lang="en-US" sz="3200" i="1" dirty="0">
              <a:solidFill>
                <a:srgbClr val="000000"/>
              </a:solidFill>
              <a:latin typeface="Arial"/>
              <a:ea typeface="ＭＳ Ｐゴシック"/>
              <a:cs typeface="ＭＳ Ｐゴシック"/>
            </a:endParaRPr>
          </a:p>
        </p:txBody>
      </p:sp>
      <p:pic>
        <p:nvPicPr>
          <p:cNvPr id="7" name="Picture 6" descr="ELEMENTARY STUDENTS TALKING.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3743386"/>
            <a:ext cx="3647165" cy="3114614"/>
          </a:xfrm>
          <a:prstGeom prst="rect">
            <a:avLst/>
          </a:prstGeom>
        </p:spPr>
      </p:pic>
    </p:spTree>
    <p:extLst>
      <p:ext uri="{BB962C8B-B14F-4D97-AF65-F5344CB8AC3E}">
        <p14:creationId xmlns:p14="http://schemas.microsoft.com/office/powerpoint/2010/main" val="33415694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A1CDBA"/>
        </a:solidFill>
        <a:effectLst/>
      </p:bgPr>
    </p:bg>
    <p:spTree>
      <p:nvGrpSpPr>
        <p:cNvPr id="1" name=""/>
        <p:cNvGrpSpPr/>
        <p:nvPr/>
      </p:nvGrpSpPr>
      <p:grpSpPr>
        <a:xfrm>
          <a:off x="0" y="0"/>
          <a:ext cx="0" cy="0"/>
          <a:chOff x="0" y="0"/>
          <a:chExt cx="0" cy="0"/>
        </a:xfrm>
      </p:grpSpPr>
      <p:pic>
        <p:nvPicPr>
          <p:cNvPr id="7" name="Picture 6" descr="middle school tal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512117"/>
            <a:ext cx="3856581" cy="2345882"/>
          </a:xfrm>
          <a:prstGeom prst="rect">
            <a:avLst/>
          </a:prstGeom>
        </p:spPr>
      </p:pic>
      <p:sp>
        <p:nvSpPr>
          <p:cNvPr id="2" name="TextBox 1"/>
          <p:cNvSpPr txBox="1"/>
          <p:nvPr/>
        </p:nvSpPr>
        <p:spPr>
          <a:xfrm>
            <a:off x="0" y="267385"/>
            <a:ext cx="9187130" cy="2554545"/>
          </a:xfrm>
          <a:prstGeom prst="rect">
            <a:avLst/>
          </a:prstGeom>
          <a:noFill/>
        </p:spPr>
        <p:txBody>
          <a:bodyPr wrap="none" rtlCol="0">
            <a:spAutoFit/>
          </a:bodyPr>
          <a:lstStyle/>
          <a:p>
            <a:r>
              <a:rPr lang="en-US" sz="4000" b="1" dirty="0" smtClean="0">
                <a:solidFill>
                  <a:srgbClr val="000000"/>
                </a:solidFill>
                <a:latin typeface="Arial"/>
                <a:ea typeface="ＭＳ Ｐゴシック"/>
                <a:cs typeface="ＭＳ Ｐゴシック"/>
              </a:rPr>
              <a:t>  6-8 Features</a:t>
            </a:r>
          </a:p>
          <a:p>
            <a:pPr marL="571500" indent="-571500">
              <a:buFont typeface="Arial"/>
              <a:buChar char="•"/>
            </a:pPr>
            <a:r>
              <a:rPr lang="en-US" sz="3000" i="1" dirty="0" smtClean="0">
                <a:solidFill>
                  <a:srgbClr val="000000"/>
                </a:solidFill>
                <a:latin typeface="Arial"/>
                <a:ea typeface="ＭＳ Ｐゴシック"/>
                <a:cs typeface="ＭＳ Ｐゴシック"/>
              </a:rPr>
              <a:t>Using evidence to probe and reflect</a:t>
            </a:r>
          </a:p>
          <a:p>
            <a:pPr marL="571500" indent="-571500">
              <a:buFont typeface="Arial"/>
              <a:buChar char="•"/>
            </a:pPr>
            <a:r>
              <a:rPr lang="en-US" sz="3000" i="1" dirty="0" smtClean="0">
                <a:solidFill>
                  <a:srgbClr val="000000"/>
                </a:solidFill>
                <a:latin typeface="Arial"/>
                <a:ea typeface="ＭＳ Ｐゴシック"/>
                <a:cs typeface="ＭＳ Ｐゴシック"/>
              </a:rPr>
              <a:t>Collegial discussions include goals and deadlines</a:t>
            </a:r>
          </a:p>
          <a:p>
            <a:pPr marL="571500" indent="-571500">
              <a:buFont typeface="Arial"/>
              <a:buChar char="•"/>
            </a:pPr>
            <a:r>
              <a:rPr lang="en-US" sz="3000" i="1" dirty="0" smtClean="0">
                <a:solidFill>
                  <a:srgbClr val="000000"/>
                </a:solidFill>
                <a:latin typeface="Arial"/>
                <a:ea typeface="ＭＳ Ｐゴシック"/>
                <a:cs typeface="ＭＳ Ｐゴシック"/>
              </a:rPr>
              <a:t>Questions connect ideas from several speakers</a:t>
            </a:r>
          </a:p>
          <a:p>
            <a:pPr marL="571500" indent="-571500">
              <a:buFont typeface="Arial"/>
              <a:buChar char="•"/>
            </a:pPr>
            <a:r>
              <a:rPr lang="en-US" sz="3000" i="1" dirty="0" smtClean="0">
                <a:solidFill>
                  <a:srgbClr val="000000"/>
                </a:solidFill>
                <a:latin typeface="Arial"/>
                <a:ea typeface="ＭＳ Ｐゴシック"/>
                <a:cs typeface="ＭＳ Ｐゴシック"/>
              </a:rPr>
              <a:t>Acknowledge new information</a:t>
            </a:r>
            <a:endParaRPr lang="en-US" sz="3000" i="1" dirty="0">
              <a:solidFill>
                <a:srgbClr val="000000"/>
              </a:solidFill>
              <a:latin typeface="Arial"/>
              <a:ea typeface="ＭＳ Ｐゴシック"/>
              <a:cs typeface="ＭＳ Ｐゴシック"/>
            </a:endParaRPr>
          </a:p>
        </p:txBody>
      </p:sp>
      <p:pic>
        <p:nvPicPr>
          <p:cNvPr id="6" name="Picture 5" descr="Middle_school_discussi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46500" y="3276600"/>
            <a:ext cx="5397500" cy="3581400"/>
          </a:xfrm>
          <a:prstGeom prst="rect">
            <a:avLst/>
          </a:prstGeom>
        </p:spPr>
      </p:pic>
    </p:spTree>
    <p:extLst>
      <p:ext uri="{BB962C8B-B14F-4D97-AF65-F5344CB8AC3E}">
        <p14:creationId xmlns:p14="http://schemas.microsoft.com/office/powerpoint/2010/main" val="30561787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BA5"/>
        </a:solidFill>
        <a:effectLst/>
      </p:bgPr>
    </p:bg>
    <p:spTree>
      <p:nvGrpSpPr>
        <p:cNvPr id="1" name=""/>
        <p:cNvGrpSpPr/>
        <p:nvPr/>
      </p:nvGrpSpPr>
      <p:grpSpPr>
        <a:xfrm>
          <a:off x="0" y="0"/>
          <a:ext cx="0" cy="0"/>
          <a:chOff x="0" y="0"/>
          <a:chExt cx="0" cy="0"/>
        </a:xfrm>
      </p:grpSpPr>
      <p:sp>
        <p:nvSpPr>
          <p:cNvPr id="2" name="TextBox 1"/>
          <p:cNvSpPr txBox="1"/>
          <p:nvPr/>
        </p:nvSpPr>
        <p:spPr>
          <a:xfrm>
            <a:off x="144015" y="422812"/>
            <a:ext cx="8815234" cy="2431435"/>
          </a:xfrm>
          <a:prstGeom prst="rect">
            <a:avLst/>
          </a:prstGeom>
          <a:noFill/>
        </p:spPr>
        <p:txBody>
          <a:bodyPr wrap="none" rtlCol="0">
            <a:spAutoFit/>
          </a:bodyPr>
          <a:lstStyle/>
          <a:p>
            <a:r>
              <a:rPr lang="en-US" sz="4000" b="1" dirty="0" smtClean="0">
                <a:solidFill>
                  <a:srgbClr val="000000"/>
                </a:solidFill>
                <a:latin typeface="Arial"/>
                <a:ea typeface="ＭＳ Ｐゴシック"/>
                <a:cs typeface="ＭＳ Ｐゴシック"/>
              </a:rPr>
              <a:t>9-10 Features</a:t>
            </a:r>
          </a:p>
          <a:p>
            <a:pPr marL="571500" indent="-571500">
              <a:buFont typeface="Arial"/>
              <a:buChar char="•"/>
            </a:pPr>
            <a:r>
              <a:rPr lang="en-US" sz="2800" i="1" dirty="0" smtClean="0">
                <a:solidFill>
                  <a:srgbClr val="000000"/>
                </a:solidFill>
                <a:latin typeface="Arial"/>
                <a:ea typeface="ＭＳ Ｐゴシック"/>
                <a:cs typeface="ＭＳ Ｐゴシック"/>
              </a:rPr>
              <a:t>Use prepared research in discussion</a:t>
            </a:r>
          </a:p>
          <a:p>
            <a:pPr marL="571500" indent="-571500">
              <a:buFont typeface="Arial"/>
              <a:buChar char="•"/>
            </a:pPr>
            <a:r>
              <a:rPr lang="en-US" sz="2800" i="1" dirty="0">
                <a:solidFill>
                  <a:srgbClr val="000000"/>
                </a:solidFill>
                <a:latin typeface="Arial"/>
                <a:ea typeface="ＭＳ Ｐゴシック"/>
                <a:cs typeface="ＭＳ Ｐゴシック"/>
              </a:rPr>
              <a:t>V</a:t>
            </a:r>
            <a:r>
              <a:rPr lang="en-US" sz="2800" i="1" dirty="0" smtClean="0">
                <a:solidFill>
                  <a:srgbClr val="000000"/>
                </a:solidFill>
                <a:latin typeface="Arial"/>
                <a:ea typeface="ＭＳ Ｐゴシック"/>
                <a:cs typeface="ＭＳ Ｐゴシック"/>
              </a:rPr>
              <a:t>oting, consensus, and decision making</a:t>
            </a:r>
          </a:p>
          <a:p>
            <a:pPr marL="571500" indent="-571500">
              <a:buFont typeface="Arial"/>
              <a:buChar char="•"/>
            </a:pPr>
            <a:r>
              <a:rPr lang="en-US" sz="2800" i="1" dirty="0" smtClean="0">
                <a:solidFill>
                  <a:srgbClr val="000000"/>
                </a:solidFill>
                <a:latin typeface="Arial"/>
                <a:ea typeface="ＭＳ Ｐゴシック"/>
                <a:cs typeface="ＭＳ Ｐゴシック"/>
              </a:rPr>
              <a:t>Ensure hearing full range of opinions or options</a:t>
            </a:r>
          </a:p>
          <a:p>
            <a:pPr marL="571500" indent="-571500">
              <a:buFont typeface="Arial"/>
              <a:buChar char="•"/>
            </a:pPr>
            <a:r>
              <a:rPr lang="en-US" sz="2800" i="1" dirty="0" smtClean="0">
                <a:solidFill>
                  <a:srgbClr val="000000"/>
                </a:solidFill>
                <a:latin typeface="Arial"/>
                <a:ea typeface="ＭＳ Ｐゴシック"/>
                <a:cs typeface="ＭＳ Ｐゴシック"/>
              </a:rPr>
              <a:t>Summarize</a:t>
            </a:r>
            <a:r>
              <a:rPr lang="en-US" sz="2800" i="1" dirty="0">
                <a:solidFill>
                  <a:srgbClr val="000000"/>
                </a:solidFill>
                <a:latin typeface="Arial"/>
                <a:ea typeface="ＭＳ Ｐゴシック"/>
                <a:cs typeface="ＭＳ Ｐゴシック"/>
              </a:rPr>
              <a:t> </a:t>
            </a:r>
            <a:r>
              <a:rPr lang="en-US" sz="2800" i="1" dirty="0" smtClean="0">
                <a:solidFill>
                  <a:srgbClr val="000000"/>
                </a:solidFill>
                <a:latin typeface="Arial"/>
                <a:ea typeface="ＭＳ Ｐゴシック"/>
                <a:cs typeface="ＭＳ Ｐゴシック"/>
              </a:rPr>
              <a:t>and synthesize points of disagreement</a:t>
            </a:r>
          </a:p>
        </p:txBody>
      </p:sp>
      <p:pic>
        <p:nvPicPr>
          <p:cNvPr id="3" name="Picture 2" descr="high school discuss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00111" y="2934949"/>
            <a:ext cx="6043889" cy="3923051"/>
          </a:xfrm>
          <a:prstGeom prst="rect">
            <a:avLst/>
          </a:prstGeom>
          <a:ln>
            <a:noFill/>
          </a:ln>
          <a:effectLst>
            <a:outerShdw blurRad="292100" dist="139700" dir="2700000" algn="tl" rotWithShape="0">
              <a:srgbClr val="333333">
                <a:alpha val="65000"/>
              </a:srgbClr>
            </a:outerShdw>
          </a:effectLst>
        </p:spPr>
      </p:pic>
      <p:pic>
        <p:nvPicPr>
          <p:cNvPr id="4" name="Picture 3" descr="image43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615183"/>
            <a:ext cx="3100111" cy="2242817"/>
          </a:xfrm>
          <a:prstGeom prst="rect">
            <a:avLst/>
          </a:prstGeom>
        </p:spPr>
      </p:pic>
    </p:spTree>
    <p:extLst>
      <p:ext uri="{BB962C8B-B14F-4D97-AF65-F5344CB8AC3E}">
        <p14:creationId xmlns:p14="http://schemas.microsoft.com/office/powerpoint/2010/main" val="32490004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DEA41C"/>
        </a:solidFill>
        <a:effectLst/>
      </p:bgPr>
    </p:bg>
    <p:spTree>
      <p:nvGrpSpPr>
        <p:cNvPr id="1" name=""/>
        <p:cNvGrpSpPr/>
        <p:nvPr/>
      </p:nvGrpSpPr>
      <p:grpSpPr>
        <a:xfrm>
          <a:off x="0" y="0"/>
          <a:ext cx="0" cy="0"/>
          <a:chOff x="0" y="0"/>
          <a:chExt cx="0" cy="0"/>
        </a:xfrm>
      </p:grpSpPr>
      <p:sp>
        <p:nvSpPr>
          <p:cNvPr id="2" name="TextBox 1"/>
          <p:cNvSpPr txBox="1"/>
          <p:nvPr/>
        </p:nvSpPr>
        <p:spPr>
          <a:xfrm>
            <a:off x="584815" y="531769"/>
            <a:ext cx="8135560" cy="2677656"/>
          </a:xfrm>
          <a:prstGeom prst="rect">
            <a:avLst/>
          </a:prstGeom>
          <a:noFill/>
        </p:spPr>
        <p:txBody>
          <a:bodyPr wrap="none" rtlCol="0">
            <a:spAutoFit/>
          </a:bodyPr>
          <a:lstStyle/>
          <a:p>
            <a:r>
              <a:rPr lang="en-US" sz="4000" b="1" dirty="0" smtClean="0">
                <a:solidFill>
                  <a:srgbClr val="000000"/>
                </a:solidFill>
                <a:latin typeface="Arial"/>
                <a:ea typeface="ＭＳ Ｐゴシック"/>
                <a:cs typeface="ＭＳ Ｐゴシック"/>
              </a:rPr>
              <a:t>11-12 Features</a:t>
            </a:r>
          </a:p>
          <a:p>
            <a:pPr marL="457200" indent="-457200">
              <a:buFont typeface="Arial"/>
              <a:buChar char="•"/>
            </a:pPr>
            <a:r>
              <a:rPr lang="en-US" sz="3200" i="1" dirty="0" smtClean="0">
                <a:solidFill>
                  <a:srgbClr val="000000"/>
                </a:solidFill>
                <a:latin typeface="Arial"/>
                <a:ea typeface="ＭＳ Ｐゴシック"/>
                <a:cs typeface="ＭＳ Ｐゴシック"/>
              </a:rPr>
              <a:t>Civil, democratic discussions</a:t>
            </a:r>
          </a:p>
          <a:p>
            <a:pPr marL="457200" indent="-457200">
              <a:buFont typeface="Arial"/>
              <a:buChar char="•"/>
            </a:pPr>
            <a:r>
              <a:rPr lang="en-US" sz="3200" i="1" dirty="0" smtClean="0">
                <a:solidFill>
                  <a:srgbClr val="000000"/>
                </a:solidFill>
                <a:latin typeface="Arial"/>
                <a:ea typeface="ＭＳ Ｐゴシック"/>
                <a:cs typeface="ＭＳ Ｐゴシック"/>
              </a:rPr>
              <a:t>Questions probe reasoning and evidence</a:t>
            </a:r>
          </a:p>
          <a:p>
            <a:pPr marL="457200" indent="-457200">
              <a:buFont typeface="Arial"/>
              <a:buChar char="•"/>
            </a:pPr>
            <a:r>
              <a:rPr lang="en-US" sz="3200" i="1" dirty="0" smtClean="0">
                <a:solidFill>
                  <a:srgbClr val="000000"/>
                </a:solidFill>
                <a:latin typeface="Arial"/>
                <a:ea typeface="ＭＳ Ｐゴシック"/>
                <a:cs typeface="ＭＳ Ｐゴシック"/>
              </a:rPr>
              <a:t>Resolving contradictions</a:t>
            </a:r>
          </a:p>
          <a:p>
            <a:pPr marL="457200" indent="-457200">
              <a:buFont typeface="Arial"/>
              <a:buChar char="•"/>
            </a:pPr>
            <a:r>
              <a:rPr lang="en-US" sz="3200" i="1" dirty="0" smtClean="0">
                <a:solidFill>
                  <a:srgbClr val="000000"/>
                </a:solidFill>
                <a:latin typeface="Arial"/>
                <a:ea typeface="ＭＳ Ｐゴシック"/>
                <a:cs typeface="ＭＳ Ｐゴシック"/>
              </a:rPr>
              <a:t>Determine what additional info is needed</a:t>
            </a:r>
            <a:endParaRPr lang="en-US" sz="3200" i="1" dirty="0">
              <a:solidFill>
                <a:srgbClr val="000000"/>
              </a:solidFill>
              <a:latin typeface="Arial"/>
              <a:ea typeface="ＭＳ Ｐゴシック"/>
              <a:cs typeface="ＭＳ Ｐゴシック"/>
            </a:endParaRPr>
          </a:p>
        </p:txBody>
      </p:sp>
      <p:pic>
        <p:nvPicPr>
          <p:cNvPr id="3" name="Picture 2" descr="838557_t30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855" y="4378425"/>
            <a:ext cx="3719363" cy="2479575"/>
          </a:xfrm>
          <a:prstGeom prst="rect">
            <a:avLst/>
          </a:prstGeom>
        </p:spPr>
      </p:pic>
      <p:pic>
        <p:nvPicPr>
          <p:cNvPr id="4" name="Picture 3" descr="02-High-school-students-in-small-group-discussion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59736" y="3209425"/>
            <a:ext cx="5484264" cy="3648575"/>
          </a:xfrm>
          <a:prstGeom prst="rect">
            <a:avLst/>
          </a:prstGeom>
        </p:spPr>
      </p:pic>
    </p:spTree>
    <p:extLst>
      <p:ext uri="{BB962C8B-B14F-4D97-AF65-F5344CB8AC3E}">
        <p14:creationId xmlns:p14="http://schemas.microsoft.com/office/powerpoint/2010/main" val="39665771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1" descr="question_mark cloud.jpg"/>
          <p:cNvPicPr>
            <a:picLocks noChangeAspect="1"/>
          </p:cNvPicPr>
          <p:nvPr/>
        </p:nvPicPr>
        <p:blipFill>
          <a:blip r:embed="rId2">
            <a:alphaModFix amt="52000"/>
            <a:extLst>
              <a:ext uri="{28A0092B-C50C-407E-A947-70E740481C1C}">
                <a14:useLocalDpi xmlns:a14="http://schemas.microsoft.com/office/drawing/2010/main"/>
              </a:ext>
            </a:extLst>
          </a:blip>
          <a:srcRect/>
          <a:stretch>
            <a:fillRect/>
          </a:stretch>
        </p:blipFill>
        <p:spPr bwMode="auto">
          <a:xfrm>
            <a:off x="12700" y="0"/>
            <a:ext cx="9155113" cy="6858000"/>
          </a:xfrm>
          <a:prstGeom prst="rect">
            <a:avLst/>
          </a:prstGeom>
          <a:noFill/>
          <a:ln>
            <a:noFill/>
          </a:ln>
          <a:extLst>
            <a:ext uri="{909E8E84-426E-40dd-AFC4-6F175D3DCCD1}">
              <a14:hiddenFill xmlns:a14="http://schemas.microsoft.com/office/drawing/2010/main" xmlns="">
                <a:solidFill>
                  <a:srgbClr val="FFFFFF">
                    <a:alpha val="52156"/>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7618" name="Title 1"/>
          <p:cNvSpPr>
            <a:spLocks noGrp="1"/>
          </p:cNvSpPr>
          <p:nvPr>
            <p:ph type="title"/>
          </p:nvPr>
        </p:nvSpPr>
        <p:spPr/>
        <p:txBody>
          <a:bodyPr anchor="t"/>
          <a:lstStyle/>
          <a:p>
            <a:pPr eaLnBrk="1" hangingPunct="1"/>
            <a:r>
              <a:rPr lang="en-US" b="1">
                <a:latin typeface="Optima" charset="0"/>
              </a:rPr>
              <a:t>Which Is It?</a:t>
            </a:r>
          </a:p>
        </p:txBody>
      </p:sp>
      <p:sp>
        <p:nvSpPr>
          <p:cNvPr id="367619" name="Text Placeholder 2"/>
          <p:cNvSpPr>
            <a:spLocks noGrp="1"/>
          </p:cNvSpPr>
          <p:nvPr>
            <p:ph type="body" idx="1"/>
          </p:nvPr>
        </p:nvSpPr>
        <p:spPr>
          <a:xfrm>
            <a:off x="457200" y="1252538"/>
            <a:ext cx="4040188" cy="603250"/>
          </a:xfrm>
        </p:spPr>
        <p:txBody>
          <a:bodyPr/>
          <a:lstStyle/>
          <a:p>
            <a:pPr eaLnBrk="1" hangingPunct="1"/>
            <a:r>
              <a:rPr lang="en-US" sz="2800">
                <a:latin typeface="Optima" charset="0"/>
              </a:rPr>
              <a:t>Group Work </a:t>
            </a:r>
          </a:p>
        </p:txBody>
      </p:sp>
      <p:sp>
        <p:nvSpPr>
          <p:cNvPr id="54275" name="Content Placeholder 3"/>
          <p:cNvSpPr>
            <a:spLocks noGrp="1"/>
          </p:cNvSpPr>
          <p:nvPr>
            <p:ph sz="half" idx="2"/>
          </p:nvPr>
        </p:nvSpPr>
        <p:spPr>
          <a:xfrm>
            <a:off x="381000" y="3276600"/>
            <a:ext cx="4040188" cy="3951288"/>
          </a:xfrm>
        </p:spPr>
        <p:txBody>
          <a:bodyPr/>
          <a:lstStyle/>
          <a:p>
            <a:pPr eaLnBrk="1" hangingPunct="1"/>
            <a:r>
              <a:rPr lang="en-US" b="1">
                <a:latin typeface="Optima" charset="0"/>
                <a:cs typeface="Optima" charset="0"/>
              </a:rPr>
              <a:t>Clarifying beliefs, values, or ideas</a:t>
            </a:r>
          </a:p>
          <a:p>
            <a:pPr eaLnBrk="1" hangingPunct="1"/>
            <a:r>
              <a:rPr lang="en-US" b="1">
                <a:latin typeface="Optima" charset="0"/>
                <a:cs typeface="Optima" charset="0"/>
              </a:rPr>
              <a:t>Goal is sharing</a:t>
            </a:r>
          </a:p>
          <a:p>
            <a:pPr eaLnBrk="1" hangingPunct="1"/>
            <a:r>
              <a:rPr lang="en-US" b="1">
                <a:latin typeface="Optima" charset="0"/>
                <a:cs typeface="Optima" charset="0"/>
              </a:rPr>
              <a:t>No accountability or group accountability</a:t>
            </a:r>
          </a:p>
        </p:txBody>
      </p:sp>
      <p:sp>
        <p:nvSpPr>
          <p:cNvPr id="367621" name="Text Placeholder 4"/>
          <p:cNvSpPr>
            <a:spLocks noGrp="1"/>
          </p:cNvSpPr>
          <p:nvPr>
            <p:ph type="body" sz="quarter" idx="3"/>
          </p:nvPr>
        </p:nvSpPr>
        <p:spPr>
          <a:xfrm>
            <a:off x="5059363" y="1539875"/>
            <a:ext cx="3627437" cy="639763"/>
          </a:xfrm>
        </p:spPr>
        <p:txBody>
          <a:bodyPr/>
          <a:lstStyle/>
          <a:p>
            <a:pPr algn="ctr" eaLnBrk="1" hangingPunct="1"/>
            <a:r>
              <a:rPr lang="en-US" sz="2800">
                <a:latin typeface="Optima" charset="0"/>
              </a:rPr>
              <a:t>Productive </a:t>
            </a:r>
          </a:p>
          <a:p>
            <a:pPr algn="ctr" eaLnBrk="1" hangingPunct="1"/>
            <a:r>
              <a:rPr lang="en-US" sz="2800">
                <a:latin typeface="Optima" charset="0"/>
              </a:rPr>
              <a:t>Group Work </a:t>
            </a:r>
          </a:p>
        </p:txBody>
      </p:sp>
      <p:sp>
        <p:nvSpPr>
          <p:cNvPr id="54277" name="Content Placeholder 5"/>
          <p:cNvSpPr>
            <a:spLocks noGrp="1"/>
          </p:cNvSpPr>
          <p:nvPr>
            <p:ph sz="quarter" idx="4"/>
          </p:nvPr>
        </p:nvSpPr>
        <p:spPr>
          <a:xfrm>
            <a:off x="4648200" y="3276600"/>
            <a:ext cx="4041775" cy="4365625"/>
          </a:xfrm>
        </p:spPr>
        <p:txBody>
          <a:bodyPr/>
          <a:lstStyle/>
          <a:p>
            <a:pPr eaLnBrk="1" hangingPunct="1"/>
            <a:r>
              <a:rPr lang="en-US" b="1">
                <a:latin typeface="Optima" charset="0"/>
                <a:cs typeface="Optima" charset="0"/>
              </a:rPr>
              <a:t>Consolidating understanding using argumentation</a:t>
            </a:r>
          </a:p>
          <a:p>
            <a:pPr eaLnBrk="1" hangingPunct="1"/>
            <a:r>
              <a:rPr lang="en-US" b="1">
                <a:latin typeface="Optima" charset="0"/>
                <a:cs typeface="Optima" charset="0"/>
              </a:rPr>
              <a:t>Goal is problem solving</a:t>
            </a:r>
          </a:p>
          <a:p>
            <a:pPr eaLnBrk="1" hangingPunct="1"/>
            <a:r>
              <a:rPr lang="en-US" b="1">
                <a:latin typeface="Optima" charset="0"/>
                <a:cs typeface="Optima" charset="0"/>
              </a:rPr>
              <a:t>Individual accountability</a:t>
            </a:r>
          </a:p>
          <a:p>
            <a:pPr eaLnBrk="1" hangingPunct="1"/>
            <a:endParaRPr lang="en-US" b="1">
              <a:latin typeface="Optima" charset="0"/>
              <a:cs typeface="Optima" charset="0"/>
            </a:endParaRPr>
          </a:p>
        </p:txBody>
      </p:sp>
      <p:sp>
        <p:nvSpPr>
          <p:cNvPr id="367624" name="TextBox 1"/>
          <p:cNvSpPr txBox="1">
            <a:spLocks noChangeArrowheads="1"/>
          </p:cNvSpPr>
          <p:nvPr/>
        </p:nvSpPr>
        <p:spPr bwMode="auto">
          <a:xfrm>
            <a:off x="1524000" y="2133600"/>
            <a:ext cx="6519863"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buFont typeface="Arial" charset="0"/>
              <a:buChar char="•"/>
            </a:pPr>
            <a:r>
              <a:rPr lang="en-US" i="1" smtClean="0">
                <a:solidFill>
                  <a:prstClr val="black"/>
                </a:solidFill>
                <a:latin typeface="Optima" charset="0"/>
                <a:cs typeface="Optima" charset="0"/>
              </a:rPr>
              <a:t> Interaction </a:t>
            </a:r>
          </a:p>
          <a:p>
            <a:pPr defTabSz="914400" fontAlgn="base">
              <a:spcBef>
                <a:spcPct val="0"/>
              </a:spcBef>
              <a:spcAft>
                <a:spcPct val="0"/>
              </a:spcAft>
              <a:buFont typeface="Arial" charset="0"/>
              <a:buChar char="•"/>
            </a:pPr>
            <a:r>
              <a:rPr lang="en-US" i="1" smtClean="0">
                <a:solidFill>
                  <a:prstClr val="black"/>
                </a:solidFill>
                <a:latin typeface="Optima" charset="0"/>
                <a:cs typeface="Optima" charset="0"/>
              </a:rPr>
              <a:t> Academic language practice and development</a:t>
            </a:r>
          </a:p>
          <a:p>
            <a:pPr defTabSz="914400" eaLnBrk="0" fontAlgn="base" hangingPunct="0">
              <a:spcBef>
                <a:spcPct val="0"/>
              </a:spcBef>
              <a:spcAft>
                <a:spcPct val="0"/>
              </a:spcAft>
            </a:pPr>
            <a:endParaRPr lang="en-US" smtClean="0">
              <a:solidFill>
                <a:prstClr val="black"/>
              </a:solidFill>
            </a:endParaRPr>
          </a:p>
        </p:txBody>
      </p:sp>
    </p:spTree>
    <p:extLst>
      <p:ext uri="{BB962C8B-B14F-4D97-AF65-F5344CB8AC3E}">
        <p14:creationId xmlns:p14="http://schemas.microsoft.com/office/powerpoint/2010/main" val="27886038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7">
                                            <p:txEl>
                                              <p:pRg st="0" end="0"/>
                                            </p:txEl>
                                          </p:spTgt>
                                        </p:tgtEl>
                                        <p:attrNameLst>
                                          <p:attrName>style.visibility</p:attrName>
                                        </p:attrNameLst>
                                      </p:cBhvr>
                                      <p:to>
                                        <p:strVal val="visible"/>
                                      </p:to>
                                    </p:set>
                                    <p:animEffect transition="in" filter="fade">
                                      <p:cBhvr>
                                        <p:cTn id="12" dur="500"/>
                                        <p:tgtEl>
                                          <p:spTgt spid="5427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5">
                                            <p:txEl>
                                              <p:pRg st="1" end="1"/>
                                            </p:txEl>
                                          </p:spTgt>
                                        </p:tgtEl>
                                        <p:attrNameLst>
                                          <p:attrName>style.visibility</p:attrName>
                                        </p:attrNameLst>
                                      </p:cBhvr>
                                      <p:to>
                                        <p:strVal val="visible"/>
                                      </p:to>
                                    </p:set>
                                    <p:animEffect transition="in" filter="fade">
                                      <p:cBhvr>
                                        <p:cTn id="17" dur="500"/>
                                        <p:tgtEl>
                                          <p:spTgt spid="542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7">
                                            <p:txEl>
                                              <p:pRg st="1" end="1"/>
                                            </p:txEl>
                                          </p:spTgt>
                                        </p:tgtEl>
                                        <p:attrNameLst>
                                          <p:attrName>style.visibility</p:attrName>
                                        </p:attrNameLst>
                                      </p:cBhvr>
                                      <p:to>
                                        <p:strVal val="visible"/>
                                      </p:to>
                                    </p:set>
                                    <p:animEffect transition="in" filter="fade">
                                      <p:cBhvr>
                                        <p:cTn id="22" dur="500"/>
                                        <p:tgtEl>
                                          <p:spTgt spid="54277">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42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5427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7835" y="1194552"/>
            <a:ext cx="3882451" cy="3970318"/>
          </a:xfrm>
          <a:prstGeom prst="rect">
            <a:avLst/>
          </a:prstGeom>
          <a:noFill/>
        </p:spPr>
        <p:txBody>
          <a:bodyPr wrap="square" rtlCol="0">
            <a:spAutoFit/>
          </a:bodyPr>
          <a:lstStyle/>
          <a:p>
            <a:r>
              <a:rPr lang="en-US" sz="4400" dirty="0" smtClean="0">
                <a:solidFill>
                  <a:prstClr val="black"/>
                </a:solidFill>
                <a:latin typeface="Calibri"/>
              </a:rPr>
              <a:t>Differentiate according to </a:t>
            </a:r>
            <a:r>
              <a:rPr lang="en-US" sz="6000" dirty="0" smtClean="0">
                <a:solidFill>
                  <a:prstClr val="black"/>
                </a:solidFill>
                <a:latin typeface="Calibri"/>
              </a:rPr>
              <a:t>difficulty</a:t>
            </a:r>
            <a:r>
              <a:rPr lang="en-US" sz="4400" dirty="0" smtClean="0">
                <a:solidFill>
                  <a:prstClr val="black"/>
                </a:solidFill>
                <a:latin typeface="Calibri"/>
              </a:rPr>
              <a:t>, not </a:t>
            </a:r>
            <a:r>
              <a:rPr lang="en-US" sz="6000" dirty="0" smtClean="0">
                <a:solidFill>
                  <a:prstClr val="black"/>
                </a:solidFill>
                <a:latin typeface="Calibri"/>
              </a:rPr>
              <a:t>complexity</a:t>
            </a:r>
            <a:r>
              <a:rPr lang="en-US" sz="4400" dirty="0" smtClean="0">
                <a:solidFill>
                  <a:prstClr val="black"/>
                </a:solidFill>
                <a:latin typeface="Calibri"/>
              </a:rPr>
              <a:t>. </a:t>
            </a:r>
            <a:endParaRPr lang="en-US" sz="4400" dirty="0">
              <a:solidFill>
                <a:prstClr val="black"/>
              </a:solidFill>
              <a:latin typeface="Calibri"/>
            </a:endParaRPr>
          </a:p>
        </p:txBody>
      </p:sp>
      <p:pic>
        <p:nvPicPr>
          <p:cNvPr id="4" name="Picture 1026" descr="scaffolding_cop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8750" y="0"/>
            <a:ext cx="51752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114396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rls whispering.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5298" name="Content Placeholder 2"/>
          <p:cNvSpPr>
            <a:spLocks noGrp="1"/>
          </p:cNvSpPr>
          <p:nvPr>
            <p:ph idx="1"/>
          </p:nvPr>
        </p:nvSpPr>
        <p:spPr>
          <a:xfrm>
            <a:off x="64577" y="5095042"/>
            <a:ext cx="9079423" cy="1762958"/>
          </a:xfrm>
          <a:solidFill>
            <a:schemeClr val="accent6"/>
          </a:solidFill>
          <a:effectLst>
            <a:innerShdw blurRad="63500" dist="50800" dir="18900000">
              <a:prstClr val="black">
                <a:alpha val="50000"/>
              </a:prstClr>
            </a:innerShdw>
          </a:effectLst>
        </p:spPr>
        <p:txBody>
          <a:bodyPr>
            <a:normAutofit/>
          </a:bodyPr>
          <a:lstStyle/>
          <a:p>
            <a:pPr marL="0" indent="0">
              <a:buNone/>
            </a:pPr>
            <a:r>
              <a:rPr lang="en-US" b="1" dirty="0" smtClean="0">
                <a:latin typeface="Arial" charset="0"/>
                <a:ea typeface="ＭＳ Ｐゴシック" charset="0"/>
                <a:cs typeface="ＭＳ Ｐゴシック" charset="0"/>
              </a:rPr>
              <a:t>TTYPA						Think</a:t>
            </a:r>
            <a:r>
              <a:rPr lang="en-US" b="1" dirty="0">
                <a:latin typeface="Arial" charset="0"/>
                <a:ea typeface="ＭＳ Ｐゴシック" charset="0"/>
                <a:cs typeface="ＭＳ Ｐゴシック" charset="0"/>
              </a:rPr>
              <a:t>-Pair-</a:t>
            </a:r>
            <a:r>
              <a:rPr lang="en-US" b="1" dirty="0" smtClean="0">
                <a:latin typeface="Arial" charset="0"/>
                <a:ea typeface="ＭＳ Ｐゴシック" charset="0"/>
                <a:cs typeface="ＭＳ Ｐゴシック" charset="0"/>
              </a:rPr>
              <a:t>Square</a:t>
            </a:r>
          </a:p>
          <a:p>
            <a:pPr marL="0" indent="0">
              <a:buNone/>
            </a:pPr>
            <a:r>
              <a:rPr lang="en-US" b="1" dirty="0">
                <a:latin typeface="Arial" charset="0"/>
                <a:ea typeface="ＭＳ Ｐゴシック" charset="0"/>
                <a:cs typeface="ＭＳ Ｐゴシック" charset="0"/>
              </a:rPr>
              <a:t>Carousel					Novel Ideas Only</a:t>
            </a:r>
          </a:p>
          <a:p>
            <a:pPr marL="0" indent="0">
              <a:buNone/>
            </a:pPr>
            <a:r>
              <a:rPr lang="en-US" b="1" dirty="0" smtClean="0">
                <a:latin typeface="Arial" charset="0"/>
                <a:ea typeface="ＭＳ Ｐゴシック" charset="0"/>
                <a:cs typeface="ＭＳ Ｐゴシック" charset="0"/>
              </a:rPr>
              <a:t>Opinion Stations    				</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
        <p:nvSpPr>
          <p:cNvPr id="55297" name="Title 1"/>
          <p:cNvSpPr>
            <a:spLocks noGrp="1"/>
          </p:cNvSpPr>
          <p:nvPr>
            <p:ph type="title"/>
          </p:nvPr>
        </p:nvSpPr>
        <p:spPr>
          <a:xfrm>
            <a:off x="0" y="2"/>
            <a:ext cx="3662030" cy="1580200"/>
          </a:xfrm>
          <a:solidFill>
            <a:schemeClr val="accent6"/>
          </a:solidFill>
          <a:ln w="76200" cmpd="sng">
            <a:solidFill>
              <a:srgbClr val="FFFF00"/>
            </a:solidFill>
          </a:ln>
        </p:spPr>
        <p:txBody>
          <a:bodyPr>
            <a:normAutofit/>
          </a:bodyPr>
          <a:lstStyle/>
          <a:p>
            <a:r>
              <a:rPr lang="en-US" dirty="0" smtClean="0">
                <a:latin typeface="Arial" charset="0"/>
                <a:ea typeface="ＭＳ Ｐゴシック" charset="0"/>
                <a:cs typeface="ＭＳ Ｐゴシック" charset="0"/>
              </a:rPr>
              <a:t>Group </a:t>
            </a:r>
            <a:r>
              <a:rPr lang="en-US" dirty="0">
                <a:latin typeface="Arial" charset="0"/>
                <a:ea typeface="ＭＳ Ｐゴシック" charset="0"/>
                <a:cs typeface="ＭＳ Ｐゴシック" charset="0"/>
              </a:rPr>
              <a:t>Work Examples</a:t>
            </a:r>
          </a:p>
        </p:txBody>
      </p:sp>
    </p:spTree>
    <p:extLst>
      <p:ext uri="{BB962C8B-B14F-4D97-AF65-F5344CB8AC3E}">
        <p14:creationId xmlns:p14="http://schemas.microsoft.com/office/powerpoint/2010/main" val="3565847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1EE9F"/>
        </a:solidFill>
        <a:effectLst/>
      </p:bgPr>
    </p:bg>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z="3800" b="1" dirty="0">
                <a:latin typeface="Arial" charset="0"/>
                <a:ea typeface="ＭＳ Ｐゴシック" charset="0"/>
                <a:cs typeface="ＭＳ Ｐゴシック" charset="0"/>
              </a:rPr>
              <a:t>Productive Group Work Examples</a:t>
            </a:r>
          </a:p>
        </p:txBody>
      </p:sp>
      <p:sp>
        <p:nvSpPr>
          <p:cNvPr id="56322" name="Content Placeholder 2"/>
          <p:cNvSpPr>
            <a:spLocks noGrp="1"/>
          </p:cNvSpPr>
          <p:nvPr>
            <p:ph idx="1"/>
          </p:nvPr>
        </p:nvSpPr>
        <p:spPr>
          <a:xfrm>
            <a:off x="313266" y="1772964"/>
            <a:ext cx="7772400" cy="4560103"/>
          </a:xfrm>
        </p:spPr>
        <p:txBody>
          <a:bodyPr>
            <a:normAutofit/>
          </a:bodyPr>
          <a:lstStyle/>
          <a:p>
            <a:pPr>
              <a:lnSpc>
                <a:spcPct val="90000"/>
              </a:lnSpc>
            </a:pPr>
            <a:r>
              <a:rPr lang="en-US" sz="3000" dirty="0">
                <a:latin typeface="Arial" charset="0"/>
                <a:ea typeface="ＭＳ Ｐゴシック" charset="0"/>
                <a:cs typeface="ＭＳ Ｐゴシック" charset="0"/>
              </a:rPr>
              <a:t>Conversation Roundtable</a:t>
            </a:r>
          </a:p>
          <a:p>
            <a:pPr>
              <a:lnSpc>
                <a:spcPct val="90000"/>
              </a:lnSpc>
            </a:pPr>
            <a:r>
              <a:rPr lang="en-US" sz="3000" dirty="0" smtClean="0">
                <a:latin typeface="Arial" charset="0"/>
                <a:ea typeface="ＭＳ Ｐゴシック" charset="0"/>
                <a:cs typeface="ＭＳ Ｐゴシック" charset="0"/>
              </a:rPr>
              <a:t>Numbered Heads Together</a:t>
            </a:r>
          </a:p>
          <a:p>
            <a:pPr>
              <a:lnSpc>
                <a:spcPct val="90000"/>
              </a:lnSpc>
            </a:pPr>
            <a:r>
              <a:rPr lang="en-US" sz="3000" dirty="0" smtClean="0">
                <a:latin typeface="Arial" charset="0"/>
                <a:ea typeface="ＭＳ Ｐゴシック" charset="0"/>
                <a:cs typeface="ＭＳ Ｐゴシック" charset="0"/>
              </a:rPr>
              <a:t>Literature Circles</a:t>
            </a:r>
            <a:endParaRPr lang="en-US" sz="3000" dirty="0">
              <a:latin typeface="Arial" charset="0"/>
              <a:ea typeface="ＭＳ Ｐゴシック" charset="0"/>
              <a:cs typeface="ＭＳ Ｐゴシック" charset="0"/>
            </a:endParaRPr>
          </a:p>
          <a:p>
            <a:pPr>
              <a:lnSpc>
                <a:spcPct val="90000"/>
              </a:lnSpc>
            </a:pPr>
            <a:r>
              <a:rPr lang="en-US" sz="3000" dirty="0" smtClean="0">
                <a:latin typeface="Arial" charset="0"/>
                <a:ea typeface="ＭＳ Ｐゴシック" charset="0"/>
                <a:cs typeface="ＭＳ Ｐゴシック" charset="0"/>
              </a:rPr>
              <a:t>Reciprocal </a:t>
            </a:r>
            <a:r>
              <a:rPr lang="en-US" sz="3000" dirty="0">
                <a:latin typeface="Arial" charset="0"/>
                <a:ea typeface="ＭＳ Ｐゴシック" charset="0"/>
                <a:cs typeface="ＭＳ Ｐゴシック" charset="0"/>
              </a:rPr>
              <a:t>Teaching</a:t>
            </a:r>
          </a:p>
          <a:p>
            <a:pPr>
              <a:lnSpc>
                <a:spcPct val="90000"/>
              </a:lnSpc>
            </a:pPr>
            <a:r>
              <a:rPr lang="en-US" sz="3000" dirty="0">
                <a:latin typeface="Arial" charset="0"/>
                <a:ea typeface="ＭＳ Ｐゴシック" charset="0"/>
                <a:cs typeface="ＭＳ Ｐゴシック" charset="0"/>
              </a:rPr>
              <a:t>Jigsaw</a:t>
            </a:r>
          </a:p>
          <a:p>
            <a:pPr>
              <a:lnSpc>
                <a:spcPct val="90000"/>
              </a:lnSpc>
            </a:pPr>
            <a:r>
              <a:rPr lang="en-US" sz="3000" dirty="0" smtClean="0">
                <a:latin typeface="Arial" charset="0"/>
                <a:ea typeface="ＭＳ Ｐゴシック" charset="0"/>
                <a:cs typeface="ＭＳ Ｐゴシック" charset="0"/>
              </a:rPr>
              <a:t>Collaborative </a:t>
            </a:r>
            <a:r>
              <a:rPr lang="en-US" sz="3000" dirty="0">
                <a:latin typeface="Arial" charset="0"/>
                <a:ea typeface="ＭＳ Ｐゴシック" charset="0"/>
                <a:cs typeface="ＭＳ Ｐゴシック" charset="0"/>
              </a:rPr>
              <a:t>Poster</a:t>
            </a:r>
          </a:p>
          <a:p>
            <a:pPr>
              <a:lnSpc>
                <a:spcPct val="90000"/>
              </a:lnSpc>
            </a:pPr>
            <a:endParaRPr lang="en-US" dirty="0">
              <a:latin typeface="Arial" charset="0"/>
              <a:ea typeface="ＭＳ Ｐゴシック" charset="0"/>
              <a:cs typeface="ＭＳ Ｐゴシック" charset="0"/>
            </a:endParaRPr>
          </a:p>
          <a:p>
            <a:pPr>
              <a:lnSpc>
                <a:spcPct val="90000"/>
              </a:lnSpc>
            </a:pP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pic>
        <p:nvPicPr>
          <p:cNvPr id="2" name="Picture 1" descr="Students drawing.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28925" y="3396694"/>
            <a:ext cx="4615075" cy="3461306"/>
          </a:xfrm>
          <a:prstGeom prst="rect">
            <a:avLst/>
          </a:prstGeom>
          <a:ln w="57150" cmpd="sng">
            <a:solidFill>
              <a:schemeClr val="tx2">
                <a:lumMod val="60000"/>
                <a:lumOff val="40000"/>
              </a:schemeClr>
            </a:solidFill>
          </a:ln>
        </p:spPr>
      </p:pic>
    </p:spTree>
    <p:extLst>
      <p:ext uri="{BB962C8B-B14F-4D97-AF65-F5344CB8AC3E}">
        <p14:creationId xmlns:p14="http://schemas.microsoft.com/office/powerpoint/2010/main" val="16493942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2" descr="thank you"/>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60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2754" name="Text Box 3"/>
          <p:cNvSpPr txBox="1">
            <a:spLocks noChangeArrowheads="1"/>
          </p:cNvSpPr>
          <p:nvPr/>
        </p:nvSpPr>
        <p:spPr bwMode="auto">
          <a:xfrm>
            <a:off x="1524000" y="5943600"/>
            <a:ext cx="6477000" cy="641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3600" smtClean="0">
                <a:solidFill>
                  <a:srgbClr val="000000"/>
                </a:solidFill>
              </a:rPr>
              <a:t>http://www.fisherandfrey.com</a:t>
            </a:r>
          </a:p>
        </p:txBody>
      </p:sp>
    </p:spTree>
    <p:extLst>
      <p:ext uri="{BB962C8B-B14F-4D97-AF65-F5344CB8AC3E}">
        <p14:creationId xmlns:p14="http://schemas.microsoft.com/office/powerpoint/2010/main" val="3261403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a:off x="4483100" y="917575"/>
            <a:ext cx="0" cy="4498975"/>
          </a:xfrm>
          <a:prstGeom prst="straightConnector1">
            <a:avLst/>
          </a:prstGeom>
          <a:ln w="76200" cmpd="sng">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a:off x="1552575" y="3121025"/>
            <a:ext cx="5761038" cy="0"/>
          </a:xfrm>
          <a:prstGeom prst="straightConnector1">
            <a:avLst/>
          </a:prstGeom>
          <a:ln w="76200" cmpd="sng">
            <a:solidFill>
              <a:schemeClr val="accent2">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2600" y="2936875"/>
            <a:ext cx="665163" cy="368300"/>
          </a:xfrm>
          <a:prstGeom prst="rect">
            <a:avLst/>
          </a:prstGeom>
          <a:noFill/>
        </p:spPr>
        <p:txBody>
          <a:bodyPr wrap="none">
            <a:spAutoFit/>
          </a:bodyPr>
          <a:lstStyle/>
          <a:p>
            <a:pPr>
              <a:defRPr/>
            </a:pPr>
            <a:r>
              <a:rPr lang="en-US" i="1" dirty="0">
                <a:solidFill>
                  <a:prstClr val="black"/>
                </a:solidFill>
                <a:latin typeface="Calibri"/>
                <a:ea typeface="ＭＳ Ｐゴシック" charset="0"/>
                <a:cs typeface="ＭＳ Ｐゴシック" charset="0"/>
              </a:rPr>
              <a:t>Easy</a:t>
            </a:r>
          </a:p>
        </p:txBody>
      </p:sp>
      <p:sp>
        <p:nvSpPr>
          <p:cNvPr id="13" name="TextBox 12"/>
          <p:cNvSpPr txBox="1"/>
          <p:nvPr/>
        </p:nvSpPr>
        <p:spPr>
          <a:xfrm>
            <a:off x="7650163" y="2936875"/>
            <a:ext cx="701675" cy="368300"/>
          </a:xfrm>
          <a:prstGeom prst="rect">
            <a:avLst/>
          </a:prstGeom>
          <a:noFill/>
        </p:spPr>
        <p:txBody>
          <a:bodyPr wrap="none">
            <a:spAutoFit/>
          </a:bodyPr>
          <a:lstStyle/>
          <a:p>
            <a:pPr>
              <a:defRPr/>
            </a:pPr>
            <a:r>
              <a:rPr lang="en-US" i="1" dirty="0">
                <a:solidFill>
                  <a:prstClr val="black"/>
                </a:solidFill>
                <a:latin typeface="Calibri"/>
                <a:ea typeface="ＭＳ Ｐゴシック" charset="0"/>
                <a:cs typeface="ＭＳ Ｐゴシック" charset="0"/>
              </a:rPr>
              <a:t>Hard</a:t>
            </a:r>
          </a:p>
        </p:txBody>
      </p:sp>
      <p:sp>
        <p:nvSpPr>
          <p:cNvPr id="16" name="TextBox 15"/>
          <p:cNvSpPr txBox="1"/>
          <p:nvPr/>
        </p:nvSpPr>
        <p:spPr>
          <a:xfrm>
            <a:off x="3681413" y="504825"/>
            <a:ext cx="1603375" cy="369888"/>
          </a:xfrm>
          <a:prstGeom prst="rect">
            <a:avLst/>
          </a:prstGeom>
          <a:noFill/>
        </p:spPr>
        <p:txBody>
          <a:bodyPr wrap="none">
            <a:spAutoFit/>
          </a:bodyPr>
          <a:lstStyle/>
          <a:p>
            <a:pPr>
              <a:defRPr/>
            </a:pPr>
            <a:r>
              <a:rPr lang="en-US" i="1" dirty="0">
                <a:solidFill>
                  <a:prstClr val="black"/>
                </a:solidFill>
                <a:latin typeface="Calibri"/>
                <a:ea typeface="ＭＳ Ｐゴシック" charset="0"/>
                <a:cs typeface="ＭＳ Ｐゴシック" charset="0"/>
              </a:rPr>
              <a:t>More Complex</a:t>
            </a:r>
          </a:p>
        </p:txBody>
      </p:sp>
      <p:sp>
        <p:nvSpPr>
          <p:cNvPr id="17" name="TextBox 16"/>
          <p:cNvSpPr txBox="1"/>
          <p:nvPr/>
        </p:nvSpPr>
        <p:spPr>
          <a:xfrm>
            <a:off x="3800475" y="5521325"/>
            <a:ext cx="1484313" cy="368300"/>
          </a:xfrm>
          <a:prstGeom prst="rect">
            <a:avLst/>
          </a:prstGeom>
          <a:noFill/>
        </p:spPr>
        <p:txBody>
          <a:bodyPr wrap="none">
            <a:spAutoFit/>
          </a:bodyPr>
          <a:lstStyle/>
          <a:p>
            <a:pPr>
              <a:defRPr/>
            </a:pPr>
            <a:r>
              <a:rPr lang="en-US" i="1" dirty="0">
                <a:solidFill>
                  <a:prstClr val="black"/>
                </a:solidFill>
                <a:latin typeface="Calibri"/>
                <a:ea typeface="ＭＳ Ｐゴシック" charset="0"/>
                <a:cs typeface="ＭＳ Ｐゴシック" charset="0"/>
              </a:rPr>
              <a:t>Less Complex</a:t>
            </a:r>
          </a:p>
        </p:txBody>
      </p:sp>
      <p:sp>
        <p:nvSpPr>
          <p:cNvPr id="18" name="TextBox 17"/>
          <p:cNvSpPr txBox="1"/>
          <p:nvPr/>
        </p:nvSpPr>
        <p:spPr>
          <a:xfrm>
            <a:off x="1978025" y="1828800"/>
            <a:ext cx="2227263" cy="1108075"/>
          </a:xfrm>
          <a:prstGeom prst="rect">
            <a:avLst/>
          </a:prstGeom>
          <a:noFill/>
        </p:spPr>
        <p:txBody>
          <a:bodyPr wrap="none">
            <a:spAutoFit/>
          </a:bodyPr>
          <a:lstStyle/>
          <a:p>
            <a:pPr algn="ctr">
              <a:defRPr/>
            </a:pPr>
            <a:r>
              <a:rPr lang="en-US" sz="2400" dirty="0">
                <a:solidFill>
                  <a:prstClr val="black"/>
                </a:solidFill>
                <a:latin typeface="Calibri"/>
                <a:ea typeface="ＭＳ Ｐゴシック" charset="0"/>
                <a:cs typeface="ＭＳ Ｐゴシック" charset="0"/>
              </a:rPr>
              <a:t>Low Difficulty</a:t>
            </a:r>
          </a:p>
          <a:p>
            <a:pPr algn="ctr">
              <a:defRPr/>
            </a:pPr>
            <a:r>
              <a:rPr lang="en-US" sz="2400" dirty="0">
                <a:solidFill>
                  <a:prstClr val="black"/>
                </a:solidFill>
                <a:latin typeface="Calibri"/>
                <a:ea typeface="ＭＳ Ｐゴシック" charset="0"/>
                <a:cs typeface="ＭＳ Ｐゴシック" charset="0"/>
              </a:rPr>
              <a:t>High Complexity</a:t>
            </a:r>
          </a:p>
          <a:p>
            <a:pPr>
              <a:defRPr/>
            </a:pPr>
            <a:endParaRPr lang="en-US" dirty="0">
              <a:solidFill>
                <a:prstClr val="black"/>
              </a:solidFill>
              <a:latin typeface="Calibri"/>
              <a:ea typeface="ＭＳ Ｐゴシック" charset="0"/>
              <a:cs typeface="ＭＳ Ｐゴシック" charset="0"/>
            </a:endParaRPr>
          </a:p>
        </p:txBody>
      </p:sp>
      <p:sp>
        <p:nvSpPr>
          <p:cNvPr id="19" name="TextBox 18"/>
          <p:cNvSpPr txBox="1"/>
          <p:nvPr/>
        </p:nvSpPr>
        <p:spPr>
          <a:xfrm>
            <a:off x="5086350" y="1828800"/>
            <a:ext cx="2227263" cy="830263"/>
          </a:xfrm>
          <a:prstGeom prst="rect">
            <a:avLst/>
          </a:prstGeom>
          <a:noFill/>
        </p:spPr>
        <p:txBody>
          <a:bodyPr wrap="none">
            <a:spAutoFit/>
          </a:bodyPr>
          <a:lstStyle/>
          <a:p>
            <a:pPr algn="ctr">
              <a:defRPr/>
            </a:pPr>
            <a:r>
              <a:rPr lang="en-US" sz="2400" dirty="0">
                <a:solidFill>
                  <a:prstClr val="black"/>
                </a:solidFill>
                <a:latin typeface="Calibri"/>
                <a:ea typeface="ＭＳ Ｐゴシック" charset="0"/>
                <a:cs typeface="ＭＳ Ｐゴシック" charset="0"/>
              </a:rPr>
              <a:t>High Difficulty</a:t>
            </a:r>
          </a:p>
          <a:p>
            <a:pPr algn="ctr">
              <a:defRPr/>
            </a:pPr>
            <a:r>
              <a:rPr lang="en-US" sz="2400" dirty="0">
                <a:solidFill>
                  <a:prstClr val="black"/>
                </a:solidFill>
                <a:latin typeface="Calibri"/>
                <a:ea typeface="ＭＳ Ｐゴシック" charset="0"/>
                <a:cs typeface="ＭＳ Ｐゴシック" charset="0"/>
              </a:rPr>
              <a:t>High Complexity</a:t>
            </a:r>
          </a:p>
        </p:txBody>
      </p:sp>
      <p:sp>
        <p:nvSpPr>
          <p:cNvPr id="20" name="TextBox 19"/>
          <p:cNvSpPr txBox="1"/>
          <p:nvPr/>
        </p:nvSpPr>
        <p:spPr>
          <a:xfrm>
            <a:off x="1978025" y="3671888"/>
            <a:ext cx="2173288" cy="830262"/>
          </a:xfrm>
          <a:prstGeom prst="rect">
            <a:avLst/>
          </a:prstGeom>
          <a:noFill/>
        </p:spPr>
        <p:txBody>
          <a:bodyPr wrap="none">
            <a:spAutoFit/>
          </a:bodyPr>
          <a:lstStyle/>
          <a:p>
            <a:pPr algn="ctr">
              <a:defRPr/>
            </a:pPr>
            <a:r>
              <a:rPr lang="en-US" sz="2400" dirty="0">
                <a:solidFill>
                  <a:prstClr val="black"/>
                </a:solidFill>
                <a:latin typeface="Calibri"/>
                <a:ea typeface="ＭＳ Ｐゴシック" charset="0"/>
                <a:cs typeface="ＭＳ Ｐゴシック" charset="0"/>
              </a:rPr>
              <a:t>Low Difficulty</a:t>
            </a:r>
          </a:p>
          <a:p>
            <a:pPr algn="ctr">
              <a:defRPr/>
            </a:pPr>
            <a:r>
              <a:rPr lang="en-US" sz="2400" dirty="0">
                <a:solidFill>
                  <a:prstClr val="black"/>
                </a:solidFill>
                <a:latin typeface="Calibri"/>
                <a:ea typeface="ＭＳ Ｐゴシック" charset="0"/>
                <a:cs typeface="ＭＳ Ｐゴシック" charset="0"/>
              </a:rPr>
              <a:t>Low Complexity</a:t>
            </a:r>
          </a:p>
        </p:txBody>
      </p:sp>
      <p:sp>
        <p:nvSpPr>
          <p:cNvPr id="21" name="TextBox 20"/>
          <p:cNvSpPr txBox="1"/>
          <p:nvPr/>
        </p:nvSpPr>
        <p:spPr>
          <a:xfrm>
            <a:off x="5086350" y="3702050"/>
            <a:ext cx="2171700" cy="831850"/>
          </a:xfrm>
          <a:prstGeom prst="rect">
            <a:avLst/>
          </a:prstGeom>
          <a:noFill/>
        </p:spPr>
        <p:txBody>
          <a:bodyPr wrap="none">
            <a:spAutoFit/>
          </a:bodyPr>
          <a:lstStyle/>
          <a:p>
            <a:pPr algn="ctr">
              <a:defRPr/>
            </a:pPr>
            <a:r>
              <a:rPr lang="en-US" sz="2400" dirty="0">
                <a:solidFill>
                  <a:prstClr val="black"/>
                </a:solidFill>
                <a:latin typeface="Calibri"/>
                <a:ea typeface="ＭＳ Ｐゴシック" charset="0"/>
                <a:cs typeface="ＭＳ Ｐゴシック" charset="0"/>
              </a:rPr>
              <a:t>High Difficulty</a:t>
            </a:r>
          </a:p>
          <a:p>
            <a:pPr algn="ctr">
              <a:defRPr/>
            </a:pPr>
            <a:r>
              <a:rPr lang="en-US" sz="2400" dirty="0">
                <a:solidFill>
                  <a:prstClr val="black"/>
                </a:solidFill>
                <a:latin typeface="Calibri"/>
                <a:ea typeface="ＭＳ Ｐゴシック" charset="0"/>
                <a:cs typeface="ＭＳ Ｐゴシック" charset="0"/>
              </a:rPr>
              <a:t>Low Complexity</a:t>
            </a:r>
          </a:p>
        </p:txBody>
      </p:sp>
      <p:sp>
        <p:nvSpPr>
          <p:cNvPr id="2" name="Rectangle 1"/>
          <p:cNvSpPr/>
          <p:nvPr/>
        </p:nvSpPr>
        <p:spPr>
          <a:xfrm>
            <a:off x="2275898" y="4533900"/>
            <a:ext cx="1405515" cy="553998"/>
          </a:xfrm>
          <a:prstGeom prst="rect">
            <a:avLst/>
          </a:prstGeom>
          <a:noFill/>
        </p:spPr>
        <p:txBody>
          <a:bodyPr wrap="none" lIns="91440" tIns="45720" rIns="91440" bIns="45720">
            <a:spAutoFit/>
          </a:bodyPr>
          <a:lstStyle/>
          <a:p>
            <a:pPr algn="ctr"/>
            <a:r>
              <a:rPr lang="en-US" sz="30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rPr>
              <a:t>Fluency</a:t>
            </a:r>
            <a:endParaRPr lang="en-US" sz="30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endParaRPr>
          </a:p>
        </p:txBody>
      </p:sp>
      <p:sp>
        <p:nvSpPr>
          <p:cNvPr id="14" name="Rectangle 13"/>
          <p:cNvSpPr/>
          <p:nvPr/>
        </p:nvSpPr>
        <p:spPr>
          <a:xfrm>
            <a:off x="5393831" y="4540931"/>
            <a:ext cx="1493618" cy="553998"/>
          </a:xfrm>
          <a:prstGeom prst="rect">
            <a:avLst/>
          </a:prstGeom>
          <a:noFill/>
        </p:spPr>
        <p:txBody>
          <a:bodyPr wrap="none" lIns="91440" tIns="45720" rIns="91440" bIns="45720">
            <a:spAutoFit/>
          </a:bodyPr>
          <a:lstStyle/>
          <a:p>
            <a:pPr algn="ctr"/>
            <a:r>
              <a:rPr lang="en-US" sz="30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rPr>
              <a:t>Stamina</a:t>
            </a:r>
            <a:endParaRPr lang="en-US" sz="30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endParaRPr>
          </a:p>
        </p:txBody>
      </p:sp>
      <p:sp>
        <p:nvSpPr>
          <p:cNvPr id="15" name="Rectangle 14"/>
          <p:cNvSpPr/>
          <p:nvPr/>
        </p:nvSpPr>
        <p:spPr>
          <a:xfrm>
            <a:off x="1147763" y="1255585"/>
            <a:ext cx="3044423" cy="553998"/>
          </a:xfrm>
          <a:prstGeom prst="rect">
            <a:avLst/>
          </a:prstGeom>
          <a:noFill/>
        </p:spPr>
        <p:txBody>
          <a:bodyPr wrap="none" lIns="91440" tIns="45720" rIns="91440" bIns="45720">
            <a:spAutoFit/>
          </a:bodyPr>
          <a:lstStyle/>
          <a:p>
            <a:pPr algn="ctr"/>
            <a:r>
              <a:rPr lang="en-US" sz="30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rPr>
              <a:t>Strategic Thinking</a:t>
            </a:r>
            <a:endParaRPr lang="en-US" sz="30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endParaRPr>
          </a:p>
        </p:txBody>
      </p:sp>
      <p:sp>
        <p:nvSpPr>
          <p:cNvPr id="22" name="Rectangle 21"/>
          <p:cNvSpPr/>
          <p:nvPr/>
        </p:nvSpPr>
        <p:spPr>
          <a:xfrm>
            <a:off x="5393831" y="1234856"/>
            <a:ext cx="1646018" cy="553998"/>
          </a:xfrm>
          <a:prstGeom prst="rect">
            <a:avLst/>
          </a:prstGeom>
          <a:noFill/>
        </p:spPr>
        <p:txBody>
          <a:bodyPr wrap="square" lIns="91440" tIns="45720" rIns="91440" bIns="45720">
            <a:spAutoFit/>
          </a:bodyPr>
          <a:lstStyle/>
          <a:p>
            <a:pPr algn="ctr"/>
            <a:r>
              <a:rPr lang="en-US" sz="3000" b="1" dirty="0" smtClean="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rPr>
              <a:t>Expertise</a:t>
            </a:r>
            <a:endParaRPr lang="en-US" sz="3000" b="1" dirty="0">
              <a:ln w="12700">
                <a:solidFill>
                  <a:srgbClr val="1F497D">
                    <a:satMod val="155000"/>
                  </a:srgbClr>
                </a:solidFill>
                <a:prstDash val="solid"/>
              </a:ln>
              <a:solidFill>
                <a:srgbClr val="FF0000"/>
              </a:solidFill>
              <a:effectLst>
                <a:outerShdw blurRad="41275" dist="20320" dir="1800000" algn="tl" rotWithShape="0">
                  <a:srgbClr val="000000">
                    <a:alpha val="40000"/>
                  </a:srgbClr>
                </a:outerShdw>
              </a:effectLst>
              <a:latin typeface="Calibri"/>
            </a:endParaRPr>
          </a:p>
        </p:txBody>
      </p:sp>
    </p:spTree>
    <p:extLst>
      <p:ext uri="{BB962C8B-B14F-4D97-AF65-F5344CB8AC3E}">
        <p14:creationId xmlns:p14="http://schemas.microsoft.com/office/powerpoint/2010/main" val="233345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Access Points</a:t>
            </a:r>
            <a:endParaRPr lang="en-US" dirty="0"/>
          </a:p>
        </p:txBody>
      </p:sp>
      <p:sp>
        <p:nvSpPr>
          <p:cNvPr id="3" name="Content Placeholder 2"/>
          <p:cNvSpPr>
            <a:spLocks noGrp="1"/>
          </p:cNvSpPr>
          <p:nvPr>
            <p:ph idx="1"/>
          </p:nvPr>
        </p:nvSpPr>
        <p:spPr/>
        <p:txBody>
          <a:bodyPr/>
          <a:lstStyle/>
          <a:p>
            <a:r>
              <a:rPr lang="en-US" dirty="0" smtClean="0"/>
              <a:t>Purpose and Modeling</a:t>
            </a:r>
          </a:p>
          <a:p>
            <a:r>
              <a:rPr lang="en-US" dirty="0" smtClean="0"/>
              <a:t>Close and </a:t>
            </a:r>
            <a:r>
              <a:rPr lang="en-US" dirty="0" err="1" smtClean="0"/>
              <a:t>Scaffolded</a:t>
            </a:r>
            <a:r>
              <a:rPr lang="en-US" dirty="0" smtClean="0"/>
              <a:t> Reading</a:t>
            </a:r>
          </a:p>
          <a:p>
            <a:r>
              <a:rPr lang="en-US" dirty="0" smtClean="0"/>
              <a:t>Collaborative Conversations</a:t>
            </a:r>
          </a:p>
          <a:p>
            <a:r>
              <a:rPr lang="en-US" dirty="0" smtClean="0"/>
              <a:t>Wide, Independent Reading</a:t>
            </a:r>
          </a:p>
          <a:p>
            <a:r>
              <a:rPr lang="en-US" dirty="0" smtClean="0"/>
              <a:t>Formative Assessments</a:t>
            </a: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3545" y="4540468"/>
            <a:ext cx="1973255" cy="1973255"/>
          </a:xfrm>
          <a:prstGeom prst="rect">
            <a:avLst/>
          </a:prstGeom>
        </p:spPr>
      </p:pic>
    </p:spTree>
    <p:extLst>
      <p:ext uri="{BB962C8B-B14F-4D97-AF65-F5344CB8AC3E}">
        <p14:creationId xmlns:p14="http://schemas.microsoft.com/office/powerpoint/2010/main" val="3616702888"/>
      </p:ext>
    </p:extLst>
  </p:cSld>
  <p:clrMapOvr>
    <a:masterClrMapping/>
  </p:clrMapOvr>
  <p:timing>
    <p:tnLst>
      <p:par>
        <p:cTn id="1" dur="indefinite" restart="never" nodeType="tmRoot"/>
      </p:par>
    </p:tnLst>
  </p:timing>
</p:sld>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3_Office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amp; Bullets">
  <a:themeElements>
    <a:clrScheme name="">
      <a:dk1>
        <a:srgbClr val="000000"/>
      </a:dk1>
      <a:lt1>
        <a:srgbClr val="FFFFFF"/>
      </a:lt1>
      <a:dk2>
        <a:srgbClr val="000000"/>
      </a:dk2>
      <a:lt2>
        <a:srgbClr val="808080"/>
      </a:lt2>
      <a:accent1>
        <a:srgbClr val="191919"/>
      </a:accent1>
      <a:accent2>
        <a:srgbClr val="333399"/>
      </a:accent2>
      <a:accent3>
        <a:srgbClr val="FFFFFF"/>
      </a:accent3>
      <a:accent4>
        <a:srgbClr val="000000"/>
      </a:accent4>
      <a:accent5>
        <a:srgbClr val="ABABAB"/>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6105</TotalTime>
  <Words>1928</Words>
  <Application>Microsoft Office PowerPoint</Application>
  <PresentationFormat>On-screen Show (4:3)</PresentationFormat>
  <Paragraphs>326</Paragraphs>
  <Slides>72</Slides>
  <Notes>31</Notes>
  <HiddenSlides>0</HiddenSlides>
  <MMClips>0</MMClips>
  <ScaleCrop>false</ScaleCrop>
  <HeadingPairs>
    <vt:vector size="8" baseType="variant">
      <vt:variant>
        <vt:lpstr>Fonts Used</vt:lpstr>
      </vt:variant>
      <vt:variant>
        <vt:i4>14</vt:i4>
      </vt:variant>
      <vt:variant>
        <vt:lpstr>Theme</vt:lpstr>
      </vt:variant>
      <vt:variant>
        <vt:i4>24</vt:i4>
      </vt:variant>
      <vt:variant>
        <vt:lpstr>Embedded OLE Servers</vt:lpstr>
      </vt:variant>
      <vt:variant>
        <vt:i4>1</vt:i4>
      </vt:variant>
      <vt:variant>
        <vt:lpstr>Slide Titles</vt:lpstr>
      </vt:variant>
      <vt:variant>
        <vt:i4>72</vt:i4>
      </vt:variant>
    </vt:vector>
  </HeadingPairs>
  <TitlesOfParts>
    <vt:vector size="111" baseType="lpstr">
      <vt:lpstr>MS PGothic</vt:lpstr>
      <vt:lpstr>MS PGothic</vt:lpstr>
      <vt:lpstr>Amplify Regular</vt:lpstr>
      <vt:lpstr>Arial</vt:lpstr>
      <vt:lpstr>Calibri</vt:lpstr>
      <vt:lpstr>Century Gothic</vt:lpstr>
      <vt:lpstr>Gill Sans</vt:lpstr>
      <vt:lpstr>GillSans Light</vt:lpstr>
      <vt:lpstr>Optima</vt:lpstr>
      <vt:lpstr>Osaka</vt:lpstr>
      <vt:lpstr>Palatino Linotype</vt:lpstr>
      <vt:lpstr>Tahoma</vt:lpstr>
      <vt:lpstr>Times New Roman</vt:lpstr>
      <vt:lpstr>ヒラギノ角ゴ ProN W3</vt:lpstr>
      <vt:lpstr>Blank Presentation</vt:lpstr>
      <vt:lpstr>Office Theme</vt:lpstr>
      <vt:lpstr>2_Office Theme</vt:lpstr>
      <vt:lpstr>2_Blank Presentation</vt:lpstr>
      <vt:lpstr>5_Office Theme</vt:lpstr>
      <vt:lpstr>7_Office Theme</vt:lpstr>
      <vt:lpstr>12_Office Theme</vt:lpstr>
      <vt:lpstr>11_Office Theme</vt:lpstr>
      <vt:lpstr>14_Office Theme</vt:lpstr>
      <vt:lpstr>18_Office Theme</vt:lpstr>
      <vt:lpstr>5_Blank Presentation</vt:lpstr>
      <vt:lpstr>9_Office Theme</vt:lpstr>
      <vt:lpstr>23_Office Theme</vt:lpstr>
      <vt:lpstr>15_Office Theme</vt:lpstr>
      <vt:lpstr>1_Blank Presentation</vt:lpstr>
      <vt:lpstr>3_Office Theme</vt:lpstr>
      <vt:lpstr>4_Blank Presentation</vt:lpstr>
      <vt:lpstr>Title &amp; Bullets</vt:lpstr>
      <vt:lpstr>1_Office Theme</vt:lpstr>
      <vt:lpstr>Blank</vt:lpstr>
      <vt:lpstr>6_Office Theme</vt:lpstr>
      <vt:lpstr>8_Office Theme</vt:lpstr>
      <vt:lpstr>10_Office Theme</vt:lpstr>
      <vt:lpstr>4_Office Theme</vt:lpstr>
      <vt:lpstr>Document</vt:lpstr>
      <vt:lpstr>PowerPoint Presentation</vt:lpstr>
      <vt:lpstr>PowerPoint Presentation</vt:lpstr>
      <vt:lpstr>Difficulty v. Complexity</vt:lpstr>
      <vt:lpstr>PowerPoint Presentation</vt:lpstr>
      <vt:lpstr>PowerPoint Presentation</vt:lpstr>
      <vt:lpstr>PowerPoint Presentation</vt:lpstr>
      <vt:lpstr>PowerPoint Presentation</vt:lpstr>
      <vt:lpstr>PowerPoint Presentation</vt:lpstr>
      <vt:lpstr>5 Access Points</vt:lpstr>
      <vt:lpstr>5 Access Points</vt:lpstr>
      <vt:lpstr>PowerPoint Presentation</vt:lpstr>
      <vt:lpstr>PowerPoint Presentation</vt:lpstr>
      <vt:lpstr>PowerPoint Presentation</vt:lpstr>
      <vt:lpstr>PowerPoint Presentation</vt:lpstr>
      <vt:lpstr>Modeling and Demonstrating</vt:lpstr>
      <vt:lpstr>Aspects of Modeling</vt:lpstr>
      <vt:lpstr>Modeling Comprehension</vt:lpstr>
      <vt:lpstr>Word Solving </vt:lpstr>
      <vt:lpstr>Using Text Structure</vt:lpstr>
      <vt:lpstr>Using Text Features</vt:lpstr>
      <vt:lpstr>5 Access Points</vt:lpstr>
      <vt:lpstr>PowerPoint Presentation</vt:lpstr>
      <vt:lpstr>STUDENT A </vt:lpstr>
      <vt:lpstr>STUDENT B </vt:lpstr>
      <vt:lpstr>STUDENT C </vt:lpstr>
      <vt:lpstr>5 Access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Facilitating Re-reading</vt:lpstr>
      <vt:lpstr>PowerPoint Presentation</vt:lpstr>
      <vt:lpstr>PowerPoint Presentation</vt:lpstr>
      <vt:lpstr>PowerPoint Presentation</vt:lpstr>
      <vt:lpstr>PowerPoint Presentation</vt:lpstr>
      <vt:lpstr>PowerPoint Presentation</vt:lpstr>
      <vt:lpstr>Progression of Text-dependent Questions</vt:lpstr>
      <vt:lpstr>The Negro Speaks of Rivers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Access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Is It?</vt:lpstr>
      <vt:lpstr>Group Work Examples</vt:lpstr>
      <vt:lpstr>Productive Group Work Examples</vt:lpstr>
      <vt:lpstr>PowerPoint Presentation</vt:lpstr>
    </vt:vector>
  </TitlesOfParts>
  <Company>SDSU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Contingency Teaching During  Close Reading</dc:title>
  <dc:creator>Doug Fisher</dc:creator>
  <cp:lastModifiedBy>Heidi Rochin</cp:lastModifiedBy>
  <cp:revision>114</cp:revision>
  <dcterms:created xsi:type="dcterms:W3CDTF">2014-02-07T04:05:43Z</dcterms:created>
  <dcterms:modified xsi:type="dcterms:W3CDTF">2017-03-29T19:30:40Z</dcterms:modified>
</cp:coreProperties>
</file>