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1.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5.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6.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7.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8.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9.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0.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5" r:id="rId3"/>
    <p:sldMasterId id="2147483759" r:id="rId4"/>
    <p:sldMasterId id="2147483791" r:id="rId5"/>
    <p:sldMasterId id="2147483804" r:id="rId6"/>
    <p:sldMasterId id="2147483829" r:id="rId7"/>
    <p:sldMasterId id="2147483842" r:id="rId8"/>
    <p:sldMasterId id="2147483855" r:id="rId9"/>
    <p:sldMasterId id="2147483890" r:id="rId10"/>
    <p:sldMasterId id="2147483907" r:id="rId11"/>
    <p:sldMasterId id="2147483954" r:id="rId12"/>
    <p:sldMasterId id="2147483968" r:id="rId13"/>
    <p:sldMasterId id="2147483998" r:id="rId14"/>
    <p:sldMasterId id="2147484011" r:id="rId15"/>
    <p:sldMasterId id="2147484087" r:id="rId16"/>
    <p:sldMasterId id="2147484114" r:id="rId17"/>
    <p:sldMasterId id="2147484225" r:id="rId18"/>
    <p:sldMasterId id="2147484237" r:id="rId19"/>
    <p:sldMasterId id="2147484286" r:id="rId20"/>
    <p:sldMasterId id="2147484346" r:id="rId21"/>
  </p:sldMasterIdLst>
  <p:notesMasterIdLst>
    <p:notesMasterId r:id="rId88"/>
  </p:notesMasterIdLst>
  <p:sldIdLst>
    <p:sldId id="424" r:id="rId22"/>
    <p:sldId id="257" r:id="rId23"/>
    <p:sldId id="465" r:id="rId24"/>
    <p:sldId id="263" r:id="rId25"/>
    <p:sldId id="264" r:id="rId26"/>
    <p:sldId id="265" r:id="rId27"/>
    <p:sldId id="266" r:id="rId28"/>
    <p:sldId id="267" r:id="rId29"/>
    <p:sldId id="268" r:id="rId30"/>
    <p:sldId id="447" r:id="rId31"/>
    <p:sldId id="269" r:id="rId32"/>
    <p:sldId id="270" r:id="rId33"/>
    <p:sldId id="425" r:id="rId34"/>
    <p:sldId id="272" r:id="rId35"/>
    <p:sldId id="274" r:id="rId36"/>
    <p:sldId id="275" r:id="rId37"/>
    <p:sldId id="278" r:id="rId38"/>
    <p:sldId id="279" r:id="rId39"/>
    <p:sldId id="466" r:id="rId40"/>
    <p:sldId id="299" r:id="rId41"/>
    <p:sldId id="476" r:id="rId42"/>
    <p:sldId id="477" r:id="rId43"/>
    <p:sldId id="478" r:id="rId44"/>
    <p:sldId id="303" r:id="rId45"/>
    <p:sldId id="479" r:id="rId46"/>
    <p:sldId id="314" r:id="rId47"/>
    <p:sldId id="315" r:id="rId48"/>
    <p:sldId id="481" r:id="rId49"/>
    <p:sldId id="482" r:id="rId50"/>
    <p:sldId id="483" r:id="rId51"/>
    <p:sldId id="484" r:id="rId52"/>
    <p:sldId id="427" r:id="rId53"/>
    <p:sldId id="312" r:id="rId54"/>
    <p:sldId id="317" r:id="rId55"/>
    <p:sldId id="419" r:id="rId56"/>
    <p:sldId id="318" r:id="rId57"/>
    <p:sldId id="319" r:id="rId58"/>
    <p:sldId id="320" r:id="rId59"/>
    <p:sldId id="321" r:id="rId60"/>
    <p:sldId id="323" r:id="rId61"/>
    <p:sldId id="324" r:id="rId62"/>
    <p:sldId id="441" r:id="rId63"/>
    <p:sldId id="329" r:id="rId64"/>
    <p:sldId id="330" r:id="rId65"/>
    <p:sldId id="331" r:id="rId66"/>
    <p:sldId id="332" r:id="rId67"/>
    <p:sldId id="333" r:id="rId68"/>
    <p:sldId id="334" r:id="rId69"/>
    <p:sldId id="337" r:id="rId70"/>
    <p:sldId id="485" r:id="rId71"/>
    <p:sldId id="338" r:id="rId72"/>
    <p:sldId id="339" r:id="rId73"/>
    <p:sldId id="341" r:id="rId74"/>
    <p:sldId id="501" r:id="rId75"/>
    <p:sldId id="503" r:id="rId76"/>
    <p:sldId id="502" r:id="rId77"/>
    <p:sldId id="518" r:id="rId78"/>
    <p:sldId id="516" r:id="rId79"/>
    <p:sldId id="409" r:id="rId80"/>
    <p:sldId id="412" r:id="rId81"/>
    <p:sldId id="413" r:id="rId82"/>
    <p:sldId id="415" r:id="rId83"/>
    <p:sldId id="411" r:id="rId84"/>
    <p:sldId id="519" r:id="rId85"/>
    <p:sldId id="423" r:id="rId86"/>
    <p:sldId id="517"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328"/>
  </p:normalViewPr>
  <p:slideViewPr>
    <p:cSldViewPr snapToGrid="0" snapToObjects="1">
      <p:cViewPr varScale="1">
        <p:scale>
          <a:sx n="84" d="100"/>
          <a:sy n="84" d="100"/>
        </p:scale>
        <p:origin x="14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slide" Target="slides/slide63.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C51D7E-6893-1643-B0B0-163BE5A23FAD}" type="datetimeFigureOut">
              <a:rPr lang="en-US" smtClean="0"/>
              <a:t>3/29/2017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12A14-222F-9345-A23A-F947362648C8}" type="slidenum">
              <a:rPr lang="en-US" smtClean="0"/>
              <a:t>‹#›</a:t>
            </a:fld>
            <a:endParaRPr lang="en-US"/>
          </a:p>
        </p:txBody>
      </p:sp>
    </p:spTree>
    <p:extLst>
      <p:ext uri="{BB962C8B-B14F-4D97-AF65-F5344CB8AC3E}">
        <p14:creationId xmlns:p14="http://schemas.microsoft.com/office/powerpoint/2010/main" val="11012237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9F676D-09DB-0446-B76F-28F132E16B09}" type="slidenum">
              <a:rPr lang="en-US" sz="1200">
                <a:solidFill>
                  <a:prstClr val="black"/>
                </a:solidFill>
              </a:rPr>
              <a:pPr/>
              <a:t>4</a:t>
            </a:fld>
            <a:endParaRPr lang="en-US" sz="1200">
              <a:solidFill>
                <a:prstClr val="black"/>
              </a:solidFill>
            </a:endParaRPr>
          </a:p>
        </p:txBody>
      </p:sp>
      <p:sp>
        <p:nvSpPr>
          <p:cNvPr id="92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11" name="Rectangle 1027"/>
          <p:cNvSpPr>
            <a:spLocks noGrp="1" noChangeArrowheads="1"/>
          </p:cNvSpPr>
          <p:nvPr>
            <p:ph type="body" idx="1"/>
          </p:nvPr>
        </p:nvSpPr>
        <p:spPr>
          <a:noFill/>
        </p:spPr>
        <p:txBody>
          <a:bodyPr/>
          <a:lstStyle/>
          <a:p>
            <a:pPr eaLnBrk="1" hangingPunct="1"/>
            <a:r>
              <a:rPr lang="en-US"/>
              <a:t>Standard error =</a:t>
            </a:r>
          </a:p>
          <a:p>
            <a:pPr eaLnBrk="1" hangingPunct="1"/>
            <a:r>
              <a:rPr lang="en-US"/>
              <a:t>Rank: /136</a:t>
            </a:r>
          </a:p>
          <a:p>
            <a:pPr eaLnBrk="1" hangingPunct="1"/>
            <a:r>
              <a:rPr lang="en-US"/>
              <a:t>Number of meta-analyses: </a:t>
            </a:r>
          </a:p>
          <a:p>
            <a:pPr eaLnBrk="1" hangingPunct="1"/>
            <a:r>
              <a:rPr lang="en-US"/>
              <a:t>Number of studies: </a:t>
            </a:r>
          </a:p>
          <a:p>
            <a:pPr eaLnBrk="1" hangingPunct="1"/>
            <a:r>
              <a:rPr lang="en-US"/>
              <a:t>Number of participants:</a:t>
            </a:r>
          </a:p>
        </p:txBody>
      </p:sp>
    </p:spTree>
    <p:extLst>
      <p:ext uri="{BB962C8B-B14F-4D97-AF65-F5344CB8AC3E}">
        <p14:creationId xmlns:p14="http://schemas.microsoft.com/office/powerpoint/2010/main" val="2236482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DDF6A0-ED60-C740-BF4F-9B2635A903E8}" type="slidenum">
              <a:rPr lang="en-US" sz="1200">
                <a:solidFill>
                  <a:prstClr val="black"/>
                </a:solidFill>
              </a:rPr>
              <a:pPr/>
              <a:t>14</a:t>
            </a:fld>
            <a:endParaRPr lang="en-US" sz="1200">
              <a:solidFill>
                <a:prstClr val="black"/>
              </a:solidFill>
            </a:endParaRPr>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a:noFill/>
        </p:spPr>
        <p:txBody>
          <a:bodyPr/>
          <a:lstStyle/>
          <a:p>
            <a:pPr eaLnBrk="1" hangingPunct="1"/>
            <a:r>
              <a:rPr lang="en-US"/>
              <a:t>Standard error = n/a</a:t>
            </a:r>
          </a:p>
          <a:p>
            <a:pPr eaLnBrk="1" hangingPunct="1"/>
            <a:r>
              <a:rPr lang="en-US"/>
              <a:t>Rank: 48/136</a:t>
            </a:r>
          </a:p>
          <a:p>
            <a:pPr eaLnBrk="1" hangingPunct="1"/>
            <a:r>
              <a:rPr lang="en-US"/>
              <a:t>Number of meta-analyses: 2</a:t>
            </a:r>
          </a:p>
          <a:p>
            <a:pPr eaLnBrk="1" hangingPunct="1"/>
            <a:r>
              <a:rPr lang="en-US"/>
              <a:t>Number of studies: 78</a:t>
            </a:r>
          </a:p>
          <a:p>
            <a:pPr eaLnBrk="1" hangingPunct="1"/>
            <a:r>
              <a:rPr lang="en-US"/>
              <a:t>Number of participants: 3,472</a:t>
            </a:r>
          </a:p>
        </p:txBody>
      </p:sp>
    </p:spTree>
    <p:extLst>
      <p:ext uri="{BB962C8B-B14F-4D97-AF65-F5344CB8AC3E}">
        <p14:creationId xmlns:p14="http://schemas.microsoft.com/office/powerpoint/2010/main" val="204685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DDF6A0-ED60-C740-BF4F-9B2635A903E8}" type="slidenum">
              <a:rPr lang="en-US" sz="1200">
                <a:solidFill>
                  <a:prstClr val="black"/>
                </a:solidFill>
              </a:rPr>
              <a:pPr/>
              <a:t>15</a:t>
            </a:fld>
            <a:endParaRPr lang="en-US" sz="1200">
              <a:solidFill>
                <a:prstClr val="black"/>
              </a:solidFill>
            </a:endParaRPr>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a:noFill/>
        </p:spPr>
        <p:txBody>
          <a:bodyPr/>
          <a:lstStyle/>
          <a:p>
            <a:pPr eaLnBrk="1" hangingPunct="1"/>
            <a:r>
              <a:rPr lang="en-US"/>
              <a:t>Standard error = n/a</a:t>
            </a:r>
          </a:p>
          <a:p>
            <a:pPr eaLnBrk="1" hangingPunct="1"/>
            <a:r>
              <a:rPr lang="en-US"/>
              <a:t>Rank: 48/136</a:t>
            </a:r>
          </a:p>
          <a:p>
            <a:pPr eaLnBrk="1" hangingPunct="1"/>
            <a:r>
              <a:rPr lang="en-US"/>
              <a:t>Number of meta-analyses: 2</a:t>
            </a:r>
          </a:p>
          <a:p>
            <a:pPr eaLnBrk="1" hangingPunct="1"/>
            <a:r>
              <a:rPr lang="en-US"/>
              <a:t>Number of studies: 78</a:t>
            </a:r>
          </a:p>
          <a:p>
            <a:pPr eaLnBrk="1" hangingPunct="1"/>
            <a:r>
              <a:rPr lang="en-US"/>
              <a:t>Number of participants: 3,472</a:t>
            </a:r>
          </a:p>
        </p:txBody>
      </p:sp>
    </p:spTree>
    <p:extLst>
      <p:ext uri="{BB962C8B-B14F-4D97-AF65-F5344CB8AC3E}">
        <p14:creationId xmlns:p14="http://schemas.microsoft.com/office/powerpoint/2010/main" val="25398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E413BA8-1D13-B248-BC48-DDFFD831656D}" type="slidenum">
              <a:rPr lang="en-US" sz="1200">
                <a:solidFill>
                  <a:prstClr val="black"/>
                </a:solidFill>
              </a:rPr>
              <a:pPr/>
              <a:t>16</a:t>
            </a:fld>
            <a:endParaRPr lang="en-US" sz="1200">
              <a:solidFill>
                <a:prstClr val="black"/>
              </a:solidFill>
            </a:endParaRPr>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a:noFill/>
        </p:spPr>
        <p:txBody>
          <a:bodyPr/>
          <a:lstStyle/>
          <a:p>
            <a:pPr eaLnBrk="1" hangingPunct="1"/>
            <a:r>
              <a:rPr lang="en-US"/>
              <a:t>Standard error = </a:t>
            </a:r>
          </a:p>
          <a:p>
            <a:pPr eaLnBrk="1" hangingPunct="1"/>
            <a:r>
              <a:rPr lang="en-US"/>
              <a:t>Rank: </a:t>
            </a:r>
          </a:p>
          <a:p>
            <a:pPr eaLnBrk="1" hangingPunct="1"/>
            <a:r>
              <a:rPr lang="en-US"/>
              <a:t>Number of meta-analyses:  </a:t>
            </a:r>
          </a:p>
          <a:p>
            <a:pPr eaLnBrk="1" hangingPunct="1"/>
            <a:r>
              <a:rPr lang="en-US"/>
              <a:t>Number of studies: </a:t>
            </a:r>
          </a:p>
          <a:p>
            <a:pPr eaLnBrk="1" hangingPunct="1"/>
            <a:r>
              <a:rPr lang="en-US"/>
              <a:t>Number of participants: 5,028</a:t>
            </a:r>
          </a:p>
        </p:txBody>
      </p:sp>
    </p:spTree>
    <p:extLst>
      <p:ext uri="{BB962C8B-B14F-4D97-AF65-F5344CB8AC3E}">
        <p14:creationId xmlns:p14="http://schemas.microsoft.com/office/powerpoint/2010/main" val="2421600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0F8873C-555E-C64D-B8CE-4161D6777952}" type="slidenum">
              <a:rPr lang="en-US" sz="1200">
                <a:solidFill>
                  <a:prstClr val="black"/>
                </a:solidFill>
              </a:rPr>
              <a:pPr/>
              <a:t>17</a:t>
            </a:fld>
            <a:endParaRPr lang="en-US" sz="1200">
              <a:solidFill>
                <a:prstClr val="black"/>
              </a:solidFill>
            </a:endParaRPr>
          </a:p>
        </p:txBody>
      </p:sp>
      <p:sp>
        <p:nvSpPr>
          <p:cNvPr id="1741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7107" name="Rectangle 1027"/>
          <p:cNvSpPr>
            <a:spLocks noGrp="1" noChangeArrowheads="1"/>
          </p:cNvSpPr>
          <p:nvPr>
            <p:ph type="body" idx="1"/>
          </p:nvPr>
        </p:nvSpPr>
        <p:spPr>
          <a:noFill/>
        </p:spPr>
        <p:txBody>
          <a:bodyPr/>
          <a:lstStyle/>
          <a:p>
            <a:pPr eaLnBrk="1" hangingPunct="1"/>
            <a:r>
              <a:rPr lang="en-US"/>
              <a:t>Standard error = </a:t>
            </a:r>
          </a:p>
          <a:p>
            <a:pPr eaLnBrk="1" hangingPunct="1"/>
            <a:r>
              <a:rPr lang="en-US"/>
              <a:t>Rank:</a:t>
            </a:r>
          </a:p>
          <a:p>
            <a:pPr eaLnBrk="1" hangingPunct="1"/>
            <a:r>
              <a:rPr lang="en-US"/>
              <a:t>Number of meta-analyses: </a:t>
            </a:r>
          </a:p>
          <a:p>
            <a:pPr eaLnBrk="1" hangingPunct="1"/>
            <a:r>
              <a:rPr lang="en-US"/>
              <a:t>Number of studies: </a:t>
            </a:r>
          </a:p>
          <a:p>
            <a:pPr eaLnBrk="1" hangingPunct="1"/>
            <a:r>
              <a:rPr lang="en-US"/>
              <a:t>Number of participants: 677</a:t>
            </a:r>
          </a:p>
        </p:txBody>
      </p:sp>
    </p:spTree>
    <p:extLst>
      <p:ext uri="{BB962C8B-B14F-4D97-AF65-F5344CB8AC3E}">
        <p14:creationId xmlns:p14="http://schemas.microsoft.com/office/powerpoint/2010/main" val="2543268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0F8873C-555E-C64D-B8CE-4161D6777952}" type="slidenum">
              <a:rPr lang="en-US" sz="1200">
                <a:solidFill>
                  <a:prstClr val="black"/>
                </a:solidFill>
              </a:rPr>
              <a:pPr/>
              <a:t>18</a:t>
            </a:fld>
            <a:endParaRPr lang="en-US" sz="1200">
              <a:solidFill>
                <a:prstClr val="black"/>
              </a:solidFill>
            </a:endParaRPr>
          </a:p>
        </p:txBody>
      </p:sp>
      <p:sp>
        <p:nvSpPr>
          <p:cNvPr id="1741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7107" name="Rectangle 1027"/>
          <p:cNvSpPr>
            <a:spLocks noGrp="1" noChangeArrowheads="1"/>
          </p:cNvSpPr>
          <p:nvPr>
            <p:ph type="body" idx="1"/>
          </p:nvPr>
        </p:nvSpPr>
        <p:spPr>
          <a:noFill/>
        </p:spPr>
        <p:txBody>
          <a:bodyPr/>
          <a:lstStyle/>
          <a:p>
            <a:pPr eaLnBrk="1" hangingPunct="1"/>
            <a:r>
              <a:rPr lang="en-US"/>
              <a:t>Standard error = </a:t>
            </a:r>
          </a:p>
          <a:p>
            <a:pPr eaLnBrk="1" hangingPunct="1"/>
            <a:r>
              <a:rPr lang="en-US"/>
              <a:t>Rank:</a:t>
            </a:r>
          </a:p>
          <a:p>
            <a:pPr eaLnBrk="1" hangingPunct="1"/>
            <a:r>
              <a:rPr lang="en-US"/>
              <a:t>Number of meta-analyses: </a:t>
            </a:r>
          </a:p>
          <a:p>
            <a:pPr eaLnBrk="1" hangingPunct="1"/>
            <a:r>
              <a:rPr lang="en-US"/>
              <a:t>Number of studies: </a:t>
            </a:r>
          </a:p>
          <a:p>
            <a:pPr eaLnBrk="1" hangingPunct="1"/>
            <a:r>
              <a:rPr lang="en-US"/>
              <a:t>Number of participants: 677</a:t>
            </a:r>
          </a:p>
        </p:txBody>
      </p:sp>
    </p:spTree>
    <p:extLst>
      <p:ext uri="{BB962C8B-B14F-4D97-AF65-F5344CB8AC3E}">
        <p14:creationId xmlns:p14="http://schemas.microsoft.com/office/powerpoint/2010/main" val="4169026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C62282-A3E9-8C46-AB63-D058B3FF0A13}" type="slidenum">
              <a:rPr lang="en-US" sz="1200">
                <a:solidFill>
                  <a:prstClr val="black"/>
                </a:solidFill>
              </a:rPr>
              <a:pPr/>
              <a:t>20</a:t>
            </a:fld>
            <a:endParaRPr lang="en-US" sz="1200">
              <a:solidFill>
                <a:prstClr val="black"/>
              </a:solidFill>
            </a:endParaRPr>
          </a:p>
        </p:txBody>
      </p:sp>
      <p:sp>
        <p:nvSpPr>
          <p:cNvPr id="92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9155" name="Rectangle 1027"/>
          <p:cNvSpPr>
            <a:spLocks noGrp="1" noChangeArrowheads="1"/>
          </p:cNvSpPr>
          <p:nvPr>
            <p:ph type="body" idx="1"/>
          </p:nvPr>
        </p:nvSpPr>
        <p:spPr>
          <a:noFill/>
        </p:spPr>
        <p:txBody>
          <a:bodyPr/>
          <a:lstStyle/>
          <a:p>
            <a:pPr eaLnBrk="1" hangingPunct="1"/>
            <a:r>
              <a:rPr lang="en-US"/>
              <a:t>Standard error = 0.079 (Medium)</a:t>
            </a:r>
          </a:p>
          <a:p>
            <a:pPr eaLnBrk="1" hangingPunct="1"/>
            <a:r>
              <a:rPr lang="en-US"/>
              <a:t>Rank: 3/136</a:t>
            </a:r>
          </a:p>
          <a:p>
            <a:pPr eaLnBrk="1" hangingPunct="1"/>
            <a:r>
              <a:rPr lang="en-US"/>
              <a:t>Number of meta-analyses: 2</a:t>
            </a:r>
          </a:p>
          <a:p>
            <a:pPr eaLnBrk="1" hangingPunct="1"/>
            <a:r>
              <a:rPr lang="en-US"/>
              <a:t>Number of studies: 30</a:t>
            </a:r>
          </a:p>
          <a:p>
            <a:pPr eaLnBrk="1" hangingPunct="1"/>
            <a:r>
              <a:rPr lang="en-US"/>
              <a:t>Number of participants: 3835</a:t>
            </a:r>
          </a:p>
        </p:txBody>
      </p:sp>
    </p:spTree>
    <p:extLst>
      <p:ext uri="{BB962C8B-B14F-4D97-AF65-F5344CB8AC3E}">
        <p14:creationId xmlns:p14="http://schemas.microsoft.com/office/powerpoint/2010/main" val="2131518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0163"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881664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1143000" y="685800"/>
            <a:ext cx="4573588" cy="3429000"/>
          </a:xfrm>
          <a:ln/>
          <a:extLst>
            <a:ext uri="{FAA26D3D-D897-4be2-8F04-BA451C77F1D7}">
              <ma14:placeholderFlag xmlns:ma14="http://schemas.microsoft.com/office/mac/drawingml/2011/main" xmlns="" val="1"/>
            </a:ext>
          </a:extLst>
        </p:spPr>
      </p:sp>
      <p:sp>
        <p:nvSpPr>
          <p:cNvPr id="23347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647460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rgbClr val="000000"/>
                </a:solidFill>
                <a:latin typeface="Arial" charset="0"/>
                <a:ea typeface="ヒラギノ角ゴ ProN W3" charset="0"/>
                <a:cs typeface="ヒラギノ角ゴ ProN W3" charset="0"/>
              </a:defRPr>
            </a:lvl1pPr>
            <a:lvl2pPr marL="742950" indent="-285750" eaLnBrk="0" hangingPunct="0">
              <a:defRPr sz="2800">
                <a:solidFill>
                  <a:srgbClr val="000000"/>
                </a:solidFill>
                <a:latin typeface="Arial" charset="0"/>
                <a:ea typeface="ヒラギノ角ゴ ProN W3" charset="0"/>
                <a:cs typeface="ヒラギノ角ゴ ProN W3" charset="0"/>
              </a:defRPr>
            </a:lvl2pPr>
            <a:lvl3pPr marL="1143000" indent="-228600" eaLnBrk="0" hangingPunct="0">
              <a:defRPr sz="2800">
                <a:solidFill>
                  <a:srgbClr val="000000"/>
                </a:solidFill>
                <a:latin typeface="Arial" charset="0"/>
                <a:ea typeface="ヒラギノ角ゴ ProN W3" charset="0"/>
                <a:cs typeface="ヒラギノ角ゴ ProN W3" charset="0"/>
              </a:defRPr>
            </a:lvl3pPr>
            <a:lvl4pPr marL="1600200" indent="-228600" eaLnBrk="0" hangingPunct="0">
              <a:defRPr sz="2800">
                <a:solidFill>
                  <a:srgbClr val="000000"/>
                </a:solidFill>
                <a:latin typeface="Arial" charset="0"/>
                <a:ea typeface="ヒラギノ角ゴ ProN W3" charset="0"/>
                <a:cs typeface="ヒラギノ角ゴ ProN W3" charset="0"/>
              </a:defRPr>
            </a:lvl4pPr>
            <a:lvl5pPr marL="2057400" indent="-228600" eaLnBrk="0" hangingPunct="0">
              <a:defRPr sz="2800">
                <a:solidFill>
                  <a:srgbClr val="000000"/>
                </a:solidFill>
                <a:latin typeface="Arial" charset="0"/>
                <a:ea typeface="ヒラギノ角ゴ ProN W3" charset="0"/>
                <a:cs typeface="ヒラギノ角ゴ ProN W3" charset="0"/>
              </a:defRPr>
            </a:lvl5pPr>
            <a:lvl6pPr marL="25146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6pPr>
            <a:lvl7pPr marL="29718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7pPr>
            <a:lvl8pPr marL="34290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8pPr>
            <a:lvl9pPr marL="38862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9pPr>
          </a:lstStyle>
          <a:p>
            <a:pPr eaLnBrk="1" hangingPunct="1"/>
            <a:fld id="{2F8CDCF3-5EA3-F847-852F-CA7B46B0916B}" type="slidenum">
              <a:rPr lang="en-US" sz="1200">
                <a:latin typeface="Optima" charset="0"/>
                <a:ea typeface="ＭＳ Ｐゴシック" charset="0"/>
                <a:cs typeface="ＭＳ Ｐゴシック" charset="0"/>
              </a:rPr>
              <a:pPr eaLnBrk="1" hangingPunct="1"/>
              <a:t>24</a:t>
            </a:fld>
            <a:endParaRPr lang="en-US" sz="1200">
              <a:latin typeface="Optima" charset="0"/>
              <a:ea typeface="ＭＳ Ｐゴシック" charset="0"/>
              <a:cs typeface="ＭＳ Ｐゴシック" charset="0"/>
            </a:endParaRPr>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8723" name="Rectangle 3"/>
          <p:cNvSpPr>
            <a:spLocks noGrp="1" noChangeArrowheads="1"/>
          </p:cNvSpPr>
          <p:nvPr>
            <p:ph type="body" idx="1"/>
          </p:nvPr>
        </p:nvSpPr>
        <p:spPr/>
        <p:txBody>
          <a:bodyPr/>
          <a:lstStyle/>
          <a:p>
            <a:pPr eaLnBrk="1" hangingPunct="1">
              <a:defRPr/>
            </a:pPr>
            <a:r>
              <a:rPr lang="en-US" dirty="0" smtClean="0"/>
              <a:t>How will I know that I have learned it?  Last time talked about the other two</a:t>
            </a:r>
            <a:r>
              <a:rPr lang="en-US" baseline="0" dirty="0" smtClean="0"/>
              <a:t> questions.</a:t>
            </a:r>
          </a:p>
          <a:p>
            <a:pPr eaLnBrk="1" hangingPunct="1">
              <a:defRPr/>
            </a:pPr>
            <a:r>
              <a:rPr lang="en-US" baseline="0" dirty="0" smtClean="0"/>
              <a:t>What works when? </a:t>
            </a:r>
          </a:p>
          <a:p>
            <a:pPr eaLnBrk="1" hangingPunct="1">
              <a:defRPr/>
            </a:pPr>
            <a:endParaRPr lang="en-US" dirty="0"/>
          </a:p>
        </p:txBody>
      </p:sp>
    </p:spTree>
    <p:extLst>
      <p:ext uri="{BB962C8B-B14F-4D97-AF65-F5344CB8AC3E}">
        <p14:creationId xmlns:p14="http://schemas.microsoft.com/office/powerpoint/2010/main" val="2135183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Mistake-</a:t>
            </a:r>
            <a:r>
              <a:rPr lang="en-US" baseline="0" dirty="0" smtClean="0"/>
              <a:t> using strategies to get to transfer surface and deep.  All strategies work all the time.</a:t>
            </a:r>
          </a:p>
          <a:p>
            <a:r>
              <a:rPr lang="en-US" baseline="0" dirty="0" smtClean="0"/>
              <a:t>I concept- 1 skill</a:t>
            </a:r>
          </a:p>
          <a:p>
            <a:r>
              <a:rPr lang="en-US" baseline="0" dirty="0" smtClean="0"/>
              <a:t>1 strategy only. Surface knowledge learn with others.</a:t>
            </a:r>
          </a:p>
          <a:p>
            <a:r>
              <a:rPr lang="en-US" baseline="0" dirty="0" smtClean="0"/>
              <a:t>Surface  goes to DEEP connect schema.  If teacher does it then not deep learning.</a:t>
            </a:r>
          </a:p>
          <a:p>
            <a:endParaRPr lang="en-US" dirty="0"/>
          </a:p>
        </p:txBody>
      </p:sp>
      <p:sp>
        <p:nvSpPr>
          <p:cNvPr id="4" name="Slide Number Placeholder 3"/>
          <p:cNvSpPr>
            <a:spLocks noGrp="1"/>
          </p:cNvSpPr>
          <p:nvPr>
            <p:ph type="sldNum" sz="quarter" idx="10"/>
          </p:nvPr>
        </p:nvSpPr>
        <p:spPr/>
        <p:txBody>
          <a:bodyPr/>
          <a:lstStyle/>
          <a:p>
            <a:fld id="{F2F12A14-222F-9345-A23A-F947362648C8}" type="slidenum">
              <a:rPr lang="en-US" smtClean="0"/>
              <a:t>28</a:t>
            </a:fld>
            <a:endParaRPr lang="en-US"/>
          </a:p>
        </p:txBody>
      </p:sp>
    </p:spTree>
    <p:extLst>
      <p:ext uri="{BB962C8B-B14F-4D97-AF65-F5344CB8AC3E}">
        <p14:creationId xmlns:p14="http://schemas.microsoft.com/office/powerpoint/2010/main" val="3634293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F31089-6983-7341-A064-FC2FE14AD7D7}" type="slidenum">
              <a:rPr lang="en-US" sz="1200">
                <a:solidFill>
                  <a:prstClr val="black"/>
                </a:solidFill>
              </a:rPr>
              <a:pPr/>
              <a:t>5</a:t>
            </a:fld>
            <a:endParaRPr lang="en-US" sz="1200">
              <a:solidFill>
                <a:prstClr val="black"/>
              </a:solidFill>
            </a:endParaRPr>
          </a:p>
        </p:txBody>
      </p:sp>
      <p:sp>
        <p:nvSpPr>
          <p:cNvPr id="13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483" name="Rectangle 3"/>
          <p:cNvSpPr>
            <a:spLocks noGrp="1" noChangeArrowheads="1"/>
          </p:cNvSpPr>
          <p:nvPr>
            <p:ph type="body" idx="1"/>
          </p:nvPr>
        </p:nvSpPr>
        <p:spPr>
          <a:noFill/>
        </p:spPr>
        <p:txBody>
          <a:bodyPr/>
          <a:lstStyle/>
          <a:p>
            <a:pPr eaLnBrk="1" hangingPunct="1"/>
            <a:r>
              <a:rPr lang="en-US"/>
              <a:t>Standard error = n/a</a:t>
            </a:r>
          </a:p>
          <a:p>
            <a:pPr eaLnBrk="1" hangingPunct="1"/>
            <a:r>
              <a:rPr lang="en-US"/>
              <a:t>Rank: 136/136</a:t>
            </a:r>
          </a:p>
          <a:p>
            <a:pPr eaLnBrk="1" hangingPunct="1"/>
            <a:r>
              <a:rPr lang="en-US"/>
              <a:t>Number of meta-analyses: 7</a:t>
            </a:r>
          </a:p>
          <a:p>
            <a:pPr eaLnBrk="1" hangingPunct="1"/>
            <a:r>
              <a:rPr lang="en-US"/>
              <a:t>Number of studies: 207</a:t>
            </a:r>
          </a:p>
          <a:p>
            <a:pPr eaLnBrk="1" hangingPunct="1"/>
            <a:r>
              <a:rPr lang="en-US"/>
              <a:t>Number of participants: 13,938</a:t>
            </a:r>
          </a:p>
        </p:txBody>
      </p:sp>
    </p:spTree>
    <p:extLst>
      <p:ext uri="{BB962C8B-B14F-4D97-AF65-F5344CB8AC3E}">
        <p14:creationId xmlns:p14="http://schemas.microsoft.com/office/powerpoint/2010/main" val="424587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teacher does it not deep learning.  Product</a:t>
            </a:r>
            <a:r>
              <a:rPr lang="en-US" baseline="0" dirty="0" smtClean="0"/>
              <a:t> may not be the result of deep learning.  Easier to measure, occurs faster, takes longer.</a:t>
            </a:r>
          </a:p>
          <a:p>
            <a:r>
              <a:rPr lang="en-US" baseline="0" dirty="0" smtClean="0"/>
              <a:t>Transfer takes years to access…more research on surface.</a:t>
            </a:r>
          </a:p>
          <a:p>
            <a:r>
              <a:rPr lang="en-US" baseline="0" dirty="0" smtClean="0"/>
              <a:t>CST- surface assessment</a:t>
            </a:r>
          </a:p>
          <a:p>
            <a:r>
              <a:rPr lang="en-US" baseline="0" dirty="0" smtClean="0"/>
              <a:t>Read across multiple docs and respond to text- deep learning</a:t>
            </a:r>
          </a:p>
          <a:p>
            <a:r>
              <a:rPr lang="en-US" baseline="0" dirty="0" smtClean="0"/>
              <a:t>Transfer knowledge is being assessed.</a:t>
            </a:r>
          </a:p>
          <a:p>
            <a:r>
              <a:rPr lang="en-US" baseline="0" dirty="0" smtClean="0"/>
              <a:t>What works when?   </a:t>
            </a:r>
          </a:p>
          <a:p>
            <a:endParaRPr lang="en-US" baseline="0" dirty="0" smtClean="0"/>
          </a:p>
          <a:p>
            <a:r>
              <a:rPr lang="en-US" baseline="0" dirty="0" smtClean="0"/>
              <a:t>Self directed reading- jigsaw</a:t>
            </a:r>
          </a:p>
          <a:p>
            <a:r>
              <a:rPr lang="en-US" baseline="0" dirty="0" smtClean="0"/>
              <a:t>Video- Board speaks on math: demonstrate surface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F12A14-222F-9345-A23A-F947362648C8}" type="slidenum">
              <a:rPr lang="en-US" smtClean="0"/>
              <a:t>30</a:t>
            </a:fld>
            <a:endParaRPr lang="en-US"/>
          </a:p>
        </p:txBody>
      </p:sp>
    </p:spTree>
    <p:extLst>
      <p:ext uri="{BB962C8B-B14F-4D97-AF65-F5344CB8AC3E}">
        <p14:creationId xmlns:p14="http://schemas.microsoft.com/office/powerpoint/2010/main" val="2699486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Surface learning is important.  </a:t>
            </a:r>
            <a:endParaRPr lang="en-US" dirty="0"/>
          </a:p>
        </p:txBody>
      </p:sp>
      <p:sp>
        <p:nvSpPr>
          <p:cNvPr id="4" name="Slide Number Placeholder 3"/>
          <p:cNvSpPr>
            <a:spLocks noGrp="1"/>
          </p:cNvSpPr>
          <p:nvPr>
            <p:ph type="sldNum" sz="quarter" idx="10"/>
          </p:nvPr>
        </p:nvSpPr>
        <p:spPr/>
        <p:txBody>
          <a:bodyPr/>
          <a:lstStyle/>
          <a:p>
            <a:fld id="{F2F12A14-222F-9345-A23A-F947362648C8}" type="slidenum">
              <a:rPr lang="en-US" smtClean="0"/>
              <a:t>32</a:t>
            </a:fld>
            <a:endParaRPr lang="en-US"/>
          </a:p>
        </p:txBody>
      </p:sp>
    </p:spTree>
    <p:extLst>
      <p:ext uri="{BB962C8B-B14F-4D97-AF65-F5344CB8AC3E}">
        <p14:creationId xmlns:p14="http://schemas.microsoft.com/office/powerpoint/2010/main" val="2689854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CE5CF-E030-5449-A9AF-982ACFCB1A51}" type="slidenum">
              <a:rPr lang="en-US">
                <a:solidFill>
                  <a:prstClr val="black"/>
                </a:solidFill>
                <a:latin typeface="Calibri"/>
              </a:rPr>
              <a:pPr/>
              <a:t>33</a:t>
            </a:fld>
            <a:endParaRPr lang="en-US">
              <a:solidFill>
                <a:prstClr val="black"/>
              </a:solidFill>
              <a:latin typeface="Calibri"/>
            </a:endParaRPr>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4691" name="Rectangle 3"/>
          <p:cNvSpPr>
            <a:spLocks noGrp="1" noChangeArrowheads="1"/>
          </p:cNvSpPr>
          <p:nvPr>
            <p:ph type="body" idx="1"/>
          </p:nvPr>
        </p:nvSpPr>
        <p:spPr/>
        <p:txBody>
          <a:bodyPr/>
          <a:lstStyle/>
          <a:p>
            <a:r>
              <a:rPr lang="en-US" dirty="0" smtClean="0"/>
              <a:t>Cannot go deep without</a:t>
            </a:r>
            <a:r>
              <a:rPr lang="en-US" baseline="0" dirty="0" smtClean="0"/>
              <a:t> surface.</a:t>
            </a:r>
          </a:p>
          <a:p>
            <a:endParaRPr lang="en-US" dirty="0"/>
          </a:p>
        </p:txBody>
      </p:sp>
    </p:spTree>
    <p:extLst>
      <p:ext uri="{BB962C8B-B14F-4D97-AF65-F5344CB8AC3E}">
        <p14:creationId xmlns:p14="http://schemas.microsoft.com/office/powerpoint/2010/main" val="3774405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69366-3B15-484F-862B-EE4AC0F0B22A}" type="slidenum">
              <a:rPr lang="en-US">
                <a:solidFill>
                  <a:prstClr val="black"/>
                </a:solidFill>
                <a:latin typeface="Calibri"/>
              </a:rPr>
              <a:pPr/>
              <a:t>34</a:t>
            </a:fld>
            <a:endParaRPr lang="en-US">
              <a:solidFill>
                <a:prstClr val="black"/>
              </a:solidFill>
              <a:latin typeface="Calibri"/>
            </a:endParaRPr>
          </a:p>
        </p:txBody>
      </p:sp>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9987" name="Rectangle 3"/>
          <p:cNvSpPr>
            <a:spLocks noGrp="1" noChangeArrowheads="1"/>
          </p:cNvSpPr>
          <p:nvPr>
            <p:ph type="body" idx="1"/>
          </p:nvPr>
        </p:nvSpPr>
        <p:spPr/>
        <p:txBody>
          <a:bodyPr/>
          <a:lstStyle/>
          <a:p>
            <a:r>
              <a:rPr lang="en-US" dirty="0" smtClean="0"/>
              <a:t>In book---Grade 2 Video  Lesson strong</a:t>
            </a:r>
            <a:r>
              <a:rPr lang="en-US" baseline="0" dirty="0" smtClean="0"/>
              <a:t> and surface level</a:t>
            </a:r>
          </a:p>
          <a:p>
            <a:r>
              <a:rPr lang="en-US" baseline="0" dirty="0" smtClean="0"/>
              <a:t>CELDT Level 2- Thanksgiving Video</a:t>
            </a:r>
          </a:p>
          <a:p>
            <a:r>
              <a:rPr lang="en-US" dirty="0" smtClean="0"/>
              <a:t>Identify Surface Level Learning- Teacher modeling</a:t>
            </a:r>
            <a:r>
              <a:rPr lang="en-US" baseline="0" dirty="0" smtClean="0"/>
              <a:t> what she wants them to write, vocabulary provided, sentence frames, activating prior knowledge, Chart what will you be doing during Thanksgiving Break and then what did they do…verb tense.</a:t>
            </a:r>
          </a:p>
          <a:p>
            <a:r>
              <a:rPr lang="en-US" baseline="0" dirty="0" smtClean="0"/>
              <a:t>Move to deeper- use conversational lines see drop register when gradual release.</a:t>
            </a:r>
          </a:p>
          <a:p>
            <a:r>
              <a:rPr lang="en-US" baseline="0" dirty="0" smtClean="0"/>
              <a:t>Over generalization of verb- pay attention to Do with coaching</a:t>
            </a:r>
          </a:p>
          <a:p>
            <a:r>
              <a:rPr lang="en-US" baseline="0" dirty="0" smtClean="0"/>
              <a:t>Student/Teacher Talk- 50% in real time</a:t>
            </a:r>
          </a:p>
          <a:p>
            <a:r>
              <a:rPr lang="en-US" baseline="0" dirty="0" smtClean="0"/>
              <a:t>Re-establishes learning target- 3 times</a:t>
            </a:r>
          </a:p>
          <a:p>
            <a:r>
              <a:rPr lang="en-US" baseline="0" dirty="0" smtClean="0"/>
              <a:t>Learning past tense or else kids think learning about Thanksgiving</a:t>
            </a:r>
          </a:p>
          <a:p>
            <a:r>
              <a:rPr lang="en-US" baseline="0" dirty="0" smtClean="0"/>
              <a:t>Risk locked into Thanksgiving and not verb.  If you leave them there get stuck so needs to practice on their own to deep.</a:t>
            </a:r>
          </a:p>
          <a:p>
            <a:r>
              <a:rPr lang="en-US" baseline="0" dirty="0" smtClean="0"/>
              <a:t>Kids need to practice- volume of reading</a:t>
            </a:r>
          </a:p>
          <a:p>
            <a:endParaRPr lang="en-US" dirty="0"/>
          </a:p>
        </p:txBody>
      </p:sp>
    </p:spTree>
    <p:extLst>
      <p:ext uri="{BB962C8B-B14F-4D97-AF65-F5344CB8AC3E}">
        <p14:creationId xmlns:p14="http://schemas.microsoft.com/office/powerpoint/2010/main" val="2101316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read enough outside of school.  Less read – less do well in school.</a:t>
            </a:r>
          </a:p>
          <a:p>
            <a:r>
              <a:rPr lang="en-US" dirty="0" smtClean="0"/>
              <a:t>What have you done to </a:t>
            </a:r>
            <a:r>
              <a:rPr lang="en-US" dirty="0" err="1" smtClean="0"/>
              <a:t>ressusitate</a:t>
            </a:r>
            <a:r>
              <a:rPr lang="en-US" dirty="0" smtClean="0"/>
              <a:t> reading at home?</a:t>
            </a:r>
            <a:r>
              <a:rPr lang="en-US" baseline="0" dirty="0" smtClean="0"/>
              <a:t>  VOLUME MATTERS</a:t>
            </a:r>
          </a:p>
          <a:p>
            <a:r>
              <a:rPr lang="en-US" dirty="0" smtClean="0"/>
              <a:t>What</a:t>
            </a:r>
            <a:r>
              <a:rPr lang="en-US" baseline="0" dirty="0" smtClean="0"/>
              <a:t> ideas can you steal?</a:t>
            </a:r>
          </a:p>
          <a:p>
            <a:endParaRPr lang="en-US" dirty="0"/>
          </a:p>
        </p:txBody>
      </p:sp>
      <p:sp>
        <p:nvSpPr>
          <p:cNvPr id="4" name="Slide Number Placeholder 3"/>
          <p:cNvSpPr>
            <a:spLocks noGrp="1"/>
          </p:cNvSpPr>
          <p:nvPr>
            <p:ph type="sldNum" sz="quarter" idx="10"/>
          </p:nvPr>
        </p:nvSpPr>
        <p:spPr/>
        <p:txBody>
          <a:bodyPr/>
          <a:lstStyle/>
          <a:p>
            <a:fld id="{F2F12A14-222F-9345-A23A-F947362648C8}" type="slidenum">
              <a:rPr lang="en-US" smtClean="0"/>
              <a:t>37</a:t>
            </a:fld>
            <a:endParaRPr lang="en-US"/>
          </a:p>
        </p:txBody>
      </p:sp>
    </p:spTree>
    <p:extLst>
      <p:ext uri="{BB962C8B-B14F-4D97-AF65-F5344CB8AC3E}">
        <p14:creationId xmlns:p14="http://schemas.microsoft.com/office/powerpoint/2010/main" val="3515662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focus on simple way to keep kids reading outside of school.  Builds</a:t>
            </a:r>
            <a:r>
              <a:rPr lang="en-US" baseline="0" dirty="0" smtClean="0"/>
              <a:t> vocabulary and knowledge</a:t>
            </a:r>
            <a:endParaRPr lang="en-US" dirty="0"/>
          </a:p>
        </p:txBody>
      </p:sp>
      <p:sp>
        <p:nvSpPr>
          <p:cNvPr id="4" name="Slide Number Placeholder 3"/>
          <p:cNvSpPr>
            <a:spLocks noGrp="1"/>
          </p:cNvSpPr>
          <p:nvPr>
            <p:ph type="sldNum" sz="quarter" idx="10"/>
          </p:nvPr>
        </p:nvSpPr>
        <p:spPr/>
        <p:txBody>
          <a:bodyPr/>
          <a:lstStyle/>
          <a:p>
            <a:fld id="{F2F12A14-222F-9345-A23A-F947362648C8}" type="slidenum">
              <a:rPr lang="en-US" smtClean="0"/>
              <a:t>38</a:t>
            </a:fld>
            <a:endParaRPr lang="en-US"/>
          </a:p>
        </p:txBody>
      </p:sp>
    </p:spTree>
    <p:extLst>
      <p:ext uri="{BB962C8B-B14F-4D97-AF65-F5344CB8AC3E}">
        <p14:creationId xmlns:p14="http://schemas.microsoft.com/office/powerpoint/2010/main" val="2807397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EACF74-7231-9D4D-913D-9A15A4A42B21}" type="slidenum">
              <a:rPr lang="en-US" sz="1200">
                <a:solidFill>
                  <a:prstClr val="black"/>
                </a:solidFill>
              </a:rPr>
              <a:pPr/>
              <a:t>39</a:t>
            </a:fld>
            <a:endParaRPr lang="en-US" sz="1200">
              <a:solidFill>
                <a:prstClr val="black"/>
              </a:solidFill>
            </a:endParaRPr>
          </a:p>
        </p:txBody>
      </p:sp>
      <p:sp>
        <p:nvSpPr>
          <p:cNvPr id="31437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315" name="Rectangle 1027"/>
          <p:cNvSpPr>
            <a:spLocks noGrp="1" noChangeArrowheads="1"/>
          </p:cNvSpPr>
          <p:nvPr>
            <p:ph type="body" idx="1"/>
          </p:nvPr>
        </p:nvSpPr>
        <p:spPr>
          <a:noFill/>
        </p:spPr>
        <p:txBody>
          <a:bodyPr/>
          <a:lstStyle/>
          <a:p>
            <a:pPr eaLnBrk="1" hangingPunct="1"/>
            <a:r>
              <a:rPr lang="en-US" dirty="0" smtClean="0"/>
              <a:t>Surface level approach-</a:t>
            </a:r>
            <a:r>
              <a:rPr lang="en-US" baseline="0" dirty="0" smtClean="0"/>
              <a:t>  </a:t>
            </a:r>
            <a:endParaRPr lang="en-US" dirty="0"/>
          </a:p>
        </p:txBody>
      </p:sp>
    </p:spTree>
    <p:extLst>
      <p:ext uri="{BB962C8B-B14F-4D97-AF65-F5344CB8AC3E}">
        <p14:creationId xmlns:p14="http://schemas.microsoft.com/office/powerpoint/2010/main" val="710285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5AB9C2-34FB-CD43-BF35-41F58465A21E}" type="slidenum">
              <a:rPr lang="en-US" sz="1200">
                <a:solidFill>
                  <a:prstClr val="black"/>
                </a:solidFill>
              </a:rPr>
              <a:pPr/>
              <a:t>40</a:t>
            </a:fld>
            <a:endParaRPr lang="en-US" sz="1200">
              <a:solidFill>
                <a:prstClr val="black"/>
              </a:solidFill>
            </a:endParaRPr>
          </a:p>
        </p:txBody>
      </p:sp>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a:noFill/>
        </p:spPr>
        <p:txBody>
          <a:bodyPr/>
          <a:lstStyle/>
          <a:p>
            <a:pPr eaLnBrk="1" hangingPunct="1"/>
            <a:r>
              <a:rPr lang="en-US" dirty="0" smtClean="0"/>
              <a:t>Tier 1,</a:t>
            </a:r>
            <a:r>
              <a:rPr lang="en-US" baseline="0" dirty="0" smtClean="0"/>
              <a:t> 2, 3 changed to General Academic and Domain Specific</a:t>
            </a:r>
          </a:p>
          <a:p>
            <a:pPr eaLnBrk="1" hangingPunct="1"/>
            <a:r>
              <a:rPr lang="en-US" baseline="0" dirty="0" smtClean="0"/>
              <a:t>With CCSS</a:t>
            </a:r>
          </a:p>
          <a:p>
            <a:pPr eaLnBrk="1" hangingPunct="1"/>
            <a:r>
              <a:rPr lang="en-US" baseline="0" dirty="0" smtClean="0"/>
              <a:t>Under teach on Change meaning with context e.g. run change </a:t>
            </a:r>
            <a:r>
              <a:rPr lang="en-US" baseline="0" dirty="0" err="1" smtClean="0"/>
              <a:t>definitition</a:t>
            </a:r>
            <a:endParaRPr lang="en-US" baseline="0" dirty="0" smtClean="0"/>
          </a:p>
          <a:p>
            <a:pPr eaLnBrk="1" hangingPunct="1"/>
            <a:r>
              <a:rPr lang="en-US" baseline="0" dirty="0" smtClean="0"/>
              <a:t>P. 51 How to choose words to be taught?</a:t>
            </a:r>
          </a:p>
          <a:p>
            <a:pPr eaLnBrk="1" hangingPunct="1"/>
            <a:r>
              <a:rPr lang="en-US" baseline="0" dirty="0" smtClean="0"/>
              <a:t>Explicitly teach to gain understanding</a:t>
            </a:r>
          </a:p>
          <a:p>
            <a:pPr eaLnBrk="1" hangingPunct="1"/>
            <a:r>
              <a:rPr lang="en-US" baseline="0" dirty="0" smtClean="0"/>
              <a:t>If book/video/discussion/writing needed then must be taught.</a:t>
            </a:r>
          </a:p>
          <a:p>
            <a:pPr eaLnBrk="1" hangingPunct="1"/>
            <a:endParaRPr lang="en-US" dirty="0"/>
          </a:p>
        </p:txBody>
      </p:sp>
    </p:spTree>
    <p:extLst>
      <p:ext uri="{BB962C8B-B14F-4D97-AF65-F5344CB8AC3E}">
        <p14:creationId xmlns:p14="http://schemas.microsoft.com/office/powerpoint/2010/main" val="2959448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B21B4C7-EDE0-9741-9586-662AA87C7E12}" type="slidenum">
              <a:rPr lang="en-US" sz="1200">
                <a:solidFill>
                  <a:prstClr val="black"/>
                </a:solidFill>
              </a:rPr>
              <a:pPr/>
              <a:t>41</a:t>
            </a:fld>
            <a:endParaRPr lang="en-US" sz="1200">
              <a:solidFill>
                <a:prstClr val="black"/>
              </a:solidFill>
            </a:endParaRPr>
          </a:p>
        </p:txBody>
      </p:sp>
      <p:sp>
        <p:nvSpPr>
          <p:cNvPr id="11878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57347" name="Rectangle 3"/>
          <p:cNvSpPr>
            <a:spLocks noGrp="1" noChangeArrowheads="1"/>
          </p:cNvSpPr>
          <p:nvPr>
            <p:ph type="body" idx="1"/>
          </p:nvPr>
        </p:nvSpPr>
        <p:spPr>
          <a:noFill/>
        </p:spPr>
        <p:txBody>
          <a:bodyPr/>
          <a:lstStyle/>
          <a:p>
            <a:pPr eaLnBrk="1" hangingPunct="1"/>
            <a:r>
              <a:rPr lang="en-US" dirty="0" smtClean="0"/>
              <a:t>Use the questions on slide</a:t>
            </a:r>
          </a:p>
          <a:p>
            <a:pPr eaLnBrk="1" hangingPunct="1"/>
            <a:r>
              <a:rPr lang="en-US" dirty="0" smtClean="0"/>
              <a:t>Teach them how</a:t>
            </a:r>
            <a:r>
              <a:rPr lang="en-US" baseline="0" dirty="0" smtClean="0"/>
              <a:t> to figure out the meaning- word part, context clues, WORD SOLVING</a:t>
            </a:r>
          </a:p>
          <a:p>
            <a:pPr eaLnBrk="1" hangingPunct="1"/>
            <a:r>
              <a:rPr lang="en-US" baseline="0" dirty="0" smtClean="0"/>
              <a:t>If text has 45 new words- too many cognitively</a:t>
            </a:r>
          </a:p>
          <a:p>
            <a:pPr eaLnBrk="1" hangingPunct="1"/>
            <a:r>
              <a:rPr lang="en-US" baseline="0" dirty="0" smtClean="0"/>
              <a:t>Words strips in envelope and place order then retell person when it appeared.</a:t>
            </a:r>
          </a:p>
          <a:p>
            <a:pPr eaLnBrk="1" hangingPunct="1"/>
            <a:r>
              <a:rPr lang="en-US" baseline="0" dirty="0" smtClean="0"/>
              <a:t>Helps kids process the vocabulary.</a:t>
            </a:r>
          </a:p>
          <a:p>
            <a:pPr eaLnBrk="1" hangingPunct="1"/>
            <a:r>
              <a:rPr lang="en-US" baseline="0" dirty="0" smtClean="0"/>
              <a:t>Show video with vocabulary or writing tasks.</a:t>
            </a:r>
          </a:p>
          <a:p>
            <a:pPr eaLnBrk="1" hangingPunct="1"/>
            <a:r>
              <a:rPr lang="en-US" baseline="0" dirty="0" smtClean="0"/>
              <a:t>Can cause passive behavior…Must be doing something</a:t>
            </a:r>
          </a:p>
          <a:p>
            <a:pPr eaLnBrk="1" hangingPunct="1"/>
            <a:r>
              <a:rPr lang="en-US" baseline="0" dirty="0" smtClean="0"/>
              <a:t>Vocabulary stepping stones…</a:t>
            </a:r>
          </a:p>
          <a:p>
            <a:pPr eaLnBrk="1" hangingPunct="1"/>
            <a:r>
              <a:rPr lang="en-US" baseline="0" dirty="0" smtClean="0"/>
              <a:t>Word Cards (1956) </a:t>
            </a:r>
            <a:r>
              <a:rPr lang="en-US" baseline="0" dirty="0" err="1" smtClean="0"/>
              <a:t>Frair</a:t>
            </a:r>
            <a:r>
              <a:rPr lang="en-US" baseline="0" dirty="0" smtClean="0"/>
              <a:t> </a:t>
            </a:r>
          </a:p>
          <a:p>
            <a:pPr eaLnBrk="1" hangingPunct="1"/>
            <a:r>
              <a:rPr lang="en-US" baseline="0" dirty="0" smtClean="0"/>
              <a:t>4 boxes- write word, define, draw picture, </a:t>
            </a:r>
            <a:r>
              <a:rPr lang="en-US" baseline="0" dirty="0" err="1" smtClean="0"/>
              <a:t>oppositive</a:t>
            </a:r>
            <a:endParaRPr lang="en-US" baseline="0" dirty="0" smtClean="0"/>
          </a:p>
          <a:p>
            <a:pPr eaLnBrk="1" hangingPunct="1"/>
            <a:r>
              <a:rPr lang="en-US" baseline="0" dirty="0" smtClean="0"/>
              <a:t>Need time to process definition</a:t>
            </a:r>
          </a:p>
          <a:p>
            <a:pPr eaLnBrk="1" hangingPunct="1"/>
            <a:r>
              <a:rPr lang="en-US" baseline="0" dirty="0" smtClean="0"/>
              <a:t>Test on knowledge and tear out when they demonstrate mastery</a:t>
            </a:r>
          </a:p>
          <a:p>
            <a:pPr eaLnBrk="1" hangingPunct="1"/>
            <a:r>
              <a:rPr lang="en-US" baseline="0" dirty="0" smtClean="0"/>
              <a:t>Must have 5 signatures on the card</a:t>
            </a:r>
          </a:p>
          <a:p>
            <a:pPr eaLnBrk="1" hangingPunct="1"/>
            <a:r>
              <a:rPr lang="en-US" baseline="0" dirty="0" smtClean="0"/>
              <a:t>Surface to deep  - making card surface – tell meaning is deep</a:t>
            </a:r>
          </a:p>
          <a:p>
            <a:pPr eaLnBrk="1" hangingPunct="1"/>
            <a:r>
              <a:rPr lang="en-US" baseline="0" dirty="0" smtClean="0"/>
              <a:t>Self-Awareness Chart in Physics</a:t>
            </a:r>
          </a:p>
          <a:p>
            <a:pPr eaLnBrk="1" hangingPunct="1"/>
            <a:r>
              <a:rPr lang="en-US" baseline="0" dirty="0" smtClean="0"/>
              <a:t>Student responsible for collecting words that are not known.</a:t>
            </a:r>
          </a:p>
          <a:p>
            <a:pPr eaLnBrk="1" hangingPunct="1"/>
            <a:r>
              <a:rPr lang="en-US" baseline="0" dirty="0" smtClean="0"/>
              <a:t>Chart students learn to add words they need to learn to their journals.</a:t>
            </a:r>
          </a:p>
          <a:p>
            <a:pPr eaLnBrk="1" hangingPunct="1"/>
            <a:r>
              <a:rPr lang="en-US" baseline="0" dirty="0" smtClean="0"/>
              <a:t>Not deep until they apply and practice using these charts</a:t>
            </a:r>
          </a:p>
          <a:p>
            <a:pPr eaLnBrk="1" hangingPunct="1"/>
            <a:endParaRPr lang="en-US" dirty="0"/>
          </a:p>
        </p:txBody>
      </p:sp>
    </p:spTree>
    <p:extLst>
      <p:ext uri="{BB962C8B-B14F-4D97-AF65-F5344CB8AC3E}">
        <p14:creationId xmlns:p14="http://schemas.microsoft.com/office/powerpoint/2010/main" val="2469754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29B059-4BA4-ED44-AE26-0F42C8A0D56B}" type="slidenum">
              <a:rPr lang="en-US">
                <a:solidFill>
                  <a:prstClr val="black"/>
                </a:solidFill>
                <a:latin typeface="Calibri"/>
              </a:rPr>
              <a:pPr/>
              <a:t>42</a:t>
            </a:fld>
            <a:endParaRPr lang="en-US">
              <a:solidFill>
                <a:prstClr val="black"/>
              </a:solidFill>
              <a:latin typeface="Calibri"/>
            </a:endParaRPr>
          </a:p>
        </p:txBody>
      </p:sp>
      <p:sp>
        <p:nvSpPr>
          <p:cNvPr id="15360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153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061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C3E616C-3FB9-9F4B-AD62-251596BCE173}" type="slidenum">
              <a:rPr lang="en-US" sz="1200">
                <a:solidFill>
                  <a:prstClr val="black"/>
                </a:solidFill>
              </a:rPr>
              <a:pPr/>
              <a:t>6</a:t>
            </a:fld>
            <a:endParaRPr lang="en-US" sz="1200">
              <a:solidFill>
                <a:prstClr val="black"/>
              </a:solidFill>
            </a:endParaRPr>
          </a:p>
        </p:txBody>
      </p:sp>
      <p:sp>
        <p:nvSpPr>
          <p:cNvPr id="92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531" name="Rectangle 1027"/>
          <p:cNvSpPr>
            <a:spLocks noGrp="1" noChangeArrowheads="1"/>
          </p:cNvSpPr>
          <p:nvPr>
            <p:ph type="body" idx="1"/>
          </p:nvPr>
        </p:nvSpPr>
        <p:spPr>
          <a:noFill/>
        </p:spPr>
        <p:txBody>
          <a:bodyPr/>
          <a:lstStyle/>
          <a:p>
            <a:pPr eaLnBrk="1" hangingPunct="1"/>
            <a:r>
              <a:rPr lang="en-US"/>
              <a:t>Standard error = 0.016 (low)</a:t>
            </a:r>
          </a:p>
          <a:p>
            <a:pPr eaLnBrk="1" hangingPunct="1"/>
            <a:r>
              <a:rPr lang="en-US"/>
              <a:t>Rank: 125/136</a:t>
            </a:r>
          </a:p>
          <a:p>
            <a:pPr eaLnBrk="1" hangingPunct="1"/>
            <a:r>
              <a:rPr lang="en-US"/>
              <a:t>Number of meta-analyses: 2</a:t>
            </a:r>
          </a:p>
          <a:p>
            <a:pPr eaLnBrk="1" hangingPunct="1"/>
            <a:r>
              <a:rPr lang="en-US"/>
              <a:t>Number of studies: 92</a:t>
            </a:r>
          </a:p>
          <a:p>
            <a:pPr eaLnBrk="1" hangingPunct="1"/>
            <a:r>
              <a:rPr lang="en-US"/>
              <a:t>Number of participants: n/a</a:t>
            </a:r>
          </a:p>
        </p:txBody>
      </p:sp>
    </p:spTree>
    <p:extLst>
      <p:ext uri="{BB962C8B-B14F-4D97-AF65-F5344CB8AC3E}">
        <p14:creationId xmlns:p14="http://schemas.microsoft.com/office/powerpoint/2010/main" val="680027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D7ED8-853C-A74C-A857-6F1D66F18787}" type="slidenum">
              <a:rPr lang="en-US">
                <a:solidFill>
                  <a:prstClr val="black"/>
                </a:solidFill>
              </a:rPr>
              <a:pPr/>
              <a:t>43</a:t>
            </a:fld>
            <a:endParaRPr lang="en-US">
              <a:solidFill>
                <a:prstClr val="black"/>
              </a:solidFill>
            </a:endParaRPr>
          </a:p>
        </p:txBody>
      </p:sp>
      <p:sp>
        <p:nvSpPr>
          <p:cNvPr id="23859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23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1171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C258F3-87AF-6442-88CB-5258D2AA1657}" type="slidenum">
              <a:rPr lang="en-US" sz="1200">
                <a:solidFill>
                  <a:prstClr val="black"/>
                </a:solidFill>
              </a:rPr>
              <a:pPr/>
              <a:t>44</a:t>
            </a:fld>
            <a:endParaRPr lang="en-US" sz="1200">
              <a:solidFill>
                <a:prstClr val="black"/>
              </a:solidFill>
            </a:endParaRPr>
          </a:p>
        </p:txBody>
      </p:sp>
      <p:sp>
        <p:nvSpPr>
          <p:cNvPr id="16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386591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CEEF5B-7E00-C245-8ADD-FA697000F2EF}" type="slidenum">
              <a:rPr lang="en-US" sz="1200">
                <a:solidFill>
                  <a:prstClr val="black"/>
                </a:solidFill>
              </a:rPr>
              <a:pPr/>
              <a:t>45</a:t>
            </a:fld>
            <a:endParaRPr lang="en-US" sz="1200">
              <a:solidFill>
                <a:prstClr val="black"/>
              </a:solidFill>
            </a:endParaRPr>
          </a:p>
        </p:txBody>
      </p:sp>
      <p:sp>
        <p:nvSpPr>
          <p:cNvPr id="1658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p>
        </p:txBody>
      </p:sp>
    </p:spTree>
    <p:extLst>
      <p:ext uri="{BB962C8B-B14F-4D97-AF65-F5344CB8AC3E}">
        <p14:creationId xmlns:p14="http://schemas.microsoft.com/office/powerpoint/2010/main" val="176594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F9BCD7-4152-9345-B92C-A645FF7231BD}" type="slidenum">
              <a:rPr lang="en-US" sz="1200">
                <a:solidFill>
                  <a:prstClr val="black"/>
                </a:solidFill>
              </a:rPr>
              <a:pPr/>
              <a:t>46</a:t>
            </a:fld>
            <a:endParaRPr lang="en-US" sz="1200">
              <a:solidFill>
                <a:prstClr val="black"/>
              </a:solidFill>
            </a:endParaRPr>
          </a:p>
        </p:txBody>
      </p:sp>
      <p:sp>
        <p:nvSpPr>
          <p:cNvPr id="1679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Words</a:t>
            </a:r>
            <a:r>
              <a:rPr lang="en-US" baseline="0" dirty="0" smtClean="0"/>
              <a:t> related to volcano.  All knew lava.</a:t>
            </a:r>
          </a:p>
          <a:p>
            <a:pPr eaLnBrk="1" hangingPunct="1"/>
            <a:endParaRPr lang="en-US" dirty="0"/>
          </a:p>
        </p:txBody>
      </p:sp>
    </p:spTree>
    <p:extLst>
      <p:ext uri="{BB962C8B-B14F-4D97-AF65-F5344CB8AC3E}">
        <p14:creationId xmlns:p14="http://schemas.microsoft.com/office/powerpoint/2010/main" val="200480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D459251-6D1D-7D43-9403-81F908C2B93A}" type="slidenum">
              <a:rPr lang="en-US" sz="1200">
                <a:solidFill>
                  <a:prstClr val="black"/>
                </a:solidFill>
              </a:rPr>
              <a:pPr/>
              <a:t>47</a:t>
            </a:fld>
            <a:endParaRPr lang="en-US" sz="1200">
              <a:solidFill>
                <a:prstClr val="black"/>
              </a:solidFill>
            </a:endParaRPr>
          </a:p>
        </p:txBody>
      </p:sp>
      <p:sp>
        <p:nvSpPr>
          <p:cNvPr id="1699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348794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7128A2-8607-AB4C-A55E-D164B8473203}" type="slidenum">
              <a:rPr lang="en-US" sz="1200">
                <a:solidFill>
                  <a:prstClr val="black"/>
                </a:solidFill>
              </a:rPr>
              <a:pPr/>
              <a:t>48</a:t>
            </a:fld>
            <a:endParaRPr lang="en-US" sz="1200">
              <a:solidFill>
                <a:prstClr val="black"/>
              </a:solidFill>
            </a:endParaRPr>
          </a:p>
        </p:txBody>
      </p:sp>
      <p:sp>
        <p:nvSpPr>
          <p:cNvPr id="1720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692839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of John- History</a:t>
            </a:r>
            <a:r>
              <a:rPr lang="en-US" baseline="0" dirty="0" smtClean="0"/>
              <a:t> Teacher</a:t>
            </a:r>
          </a:p>
          <a:p>
            <a:r>
              <a:rPr lang="en-US" baseline="0" dirty="0" smtClean="0"/>
              <a:t>Model think aloud- okay to talk -Surface teacher modeling</a:t>
            </a:r>
          </a:p>
          <a:p>
            <a:r>
              <a:rPr lang="en-US" baseline="0" dirty="0" smtClean="0"/>
              <a:t>What is your status of your modeling?</a:t>
            </a:r>
          </a:p>
          <a:p>
            <a:r>
              <a:rPr lang="en-US" baseline="0" dirty="0" smtClean="0"/>
              <a:t>15 mins. Personal Learning on your own.</a:t>
            </a:r>
          </a:p>
          <a:p>
            <a:r>
              <a:rPr lang="en-US" baseline="0" dirty="0" smtClean="0"/>
              <a:t>Pg. 59 Notetaking</a:t>
            </a:r>
          </a:p>
          <a:p>
            <a:r>
              <a:rPr lang="en-US" baseline="0" dirty="0" smtClean="0"/>
              <a:t>Pg.   61    Rehearsal and </a:t>
            </a:r>
            <a:r>
              <a:rPr lang="en-US" baseline="0" dirty="0" err="1" smtClean="0"/>
              <a:t>Memoriazation</a:t>
            </a:r>
            <a:endParaRPr lang="en-US" baseline="0" dirty="0" smtClean="0"/>
          </a:p>
          <a:p>
            <a:r>
              <a:rPr lang="en-US" baseline="0" dirty="0" smtClean="0"/>
              <a:t>  Pg. 66              Feedback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F12A14-222F-9345-A23A-F947362648C8}" type="slidenum">
              <a:rPr lang="en-US" smtClean="0"/>
              <a:t>49</a:t>
            </a:fld>
            <a:endParaRPr lang="en-US"/>
          </a:p>
        </p:txBody>
      </p:sp>
    </p:spTree>
    <p:extLst>
      <p:ext uri="{BB962C8B-B14F-4D97-AF65-F5344CB8AC3E}">
        <p14:creationId xmlns:p14="http://schemas.microsoft.com/office/powerpoint/2010/main" val="2538514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on speaks math:  Surface</a:t>
            </a:r>
          </a:p>
          <a:p>
            <a:r>
              <a:rPr lang="en-US" dirty="0" smtClean="0"/>
              <a:t>Direct</a:t>
            </a:r>
            <a:r>
              <a:rPr lang="en-US" baseline="0" dirty="0" smtClean="0"/>
              <a:t> instruction is not telling</a:t>
            </a:r>
          </a:p>
          <a:p>
            <a:endParaRPr lang="en-US" dirty="0"/>
          </a:p>
        </p:txBody>
      </p:sp>
      <p:sp>
        <p:nvSpPr>
          <p:cNvPr id="4" name="Slide Number Placeholder 3"/>
          <p:cNvSpPr>
            <a:spLocks noGrp="1"/>
          </p:cNvSpPr>
          <p:nvPr>
            <p:ph type="sldNum" sz="quarter" idx="10"/>
          </p:nvPr>
        </p:nvSpPr>
        <p:spPr/>
        <p:txBody>
          <a:bodyPr/>
          <a:lstStyle/>
          <a:p>
            <a:fld id="{F2F12A14-222F-9345-A23A-F947362648C8}" type="slidenum">
              <a:rPr lang="en-US" smtClean="0"/>
              <a:t>50</a:t>
            </a:fld>
            <a:endParaRPr lang="en-US"/>
          </a:p>
        </p:txBody>
      </p:sp>
    </p:spTree>
    <p:extLst>
      <p:ext uri="{BB962C8B-B14F-4D97-AF65-F5344CB8AC3E}">
        <p14:creationId xmlns:p14="http://schemas.microsoft.com/office/powerpoint/2010/main" val="13935655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03E51-0ABB-584D-8D92-4DDE43342362}" type="slidenum">
              <a:rPr lang="en-US">
                <a:solidFill>
                  <a:prstClr val="black"/>
                </a:solidFill>
                <a:latin typeface="Calibri"/>
              </a:rPr>
              <a:pPr/>
              <a:t>51</a:t>
            </a:fld>
            <a:endParaRPr lang="en-US">
              <a:solidFill>
                <a:prstClr val="black"/>
              </a:solidFill>
              <a:latin typeface="Calibri"/>
            </a:endParaRPr>
          </a:p>
        </p:txBody>
      </p:sp>
      <p:sp>
        <p:nvSpPr>
          <p:cNvPr id="12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4062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69366-3B15-484F-862B-EE4AC0F0B22A}" type="slidenum">
              <a:rPr lang="en-US">
                <a:solidFill>
                  <a:prstClr val="black"/>
                </a:solidFill>
                <a:latin typeface="Calibri"/>
              </a:rPr>
              <a:pPr/>
              <a:t>52</a:t>
            </a:fld>
            <a:endParaRPr lang="en-US">
              <a:solidFill>
                <a:prstClr val="black"/>
              </a:solidFill>
              <a:latin typeface="Calibri"/>
            </a:endParaRPr>
          </a:p>
        </p:txBody>
      </p:sp>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649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47DA8A-9153-1D4E-9ABA-1D2B5DDAE932}" type="slidenum">
              <a:rPr lang="en-US" sz="1200">
                <a:solidFill>
                  <a:prstClr val="black"/>
                </a:solidFill>
              </a:rPr>
              <a:pPr/>
              <a:t>7</a:t>
            </a:fld>
            <a:endParaRPr lang="en-US" sz="1200">
              <a:solidFill>
                <a:prstClr val="black"/>
              </a:solidFill>
            </a:endParaRPr>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627" name="Rectangle 3"/>
          <p:cNvSpPr>
            <a:spLocks noGrp="1" noChangeArrowheads="1"/>
          </p:cNvSpPr>
          <p:nvPr>
            <p:ph type="body" idx="1"/>
          </p:nvPr>
        </p:nvSpPr>
        <p:spPr>
          <a:noFill/>
        </p:spPr>
        <p:txBody>
          <a:bodyPr/>
          <a:lstStyle/>
          <a:p>
            <a:pPr eaLnBrk="1" hangingPunct="1"/>
            <a:r>
              <a:rPr lang="en-US"/>
              <a:t>Std. error = 0.027 (low)</a:t>
            </a:r>
          </a:p>
          <a:p>
            <a:pPr eaLnBrk="1" hangingPunct="1"/>
            <a:r>
              <a:rPr lang="en-US"/>
              <a:t>Rank: 88/136</a:t>
            </a:r>
          </a:p>
          <a:p>
            <a:pPr eaLnBrk="1" hangingPunct="1"/>
            <a:r>
              <a:rPr lang="en-US"/>
              <a:t>Number of meta-analyses: 5</a:t>
            </a:r>
          </a:p>
          <a:p>
            <a:pPr eaLnBrk="1" hangingPunct="1"/>
            <a:r>
              <a:rPr lang="en-US"/>
              <a:t>Number of studies: 161</a:t>
            </a:r>
          </a:p>
          <a:p>
            <a:pPr eaLnBrk="1" hangingPunct="1"/>
            <a:r>
              <a:rPr lang="en-US"/>
              <a:t>Number of effects: 295</a:t>
            </a:r>
          </a:p>
          <a:p>
            <a:pPr eaLnBrk="1" hangingPunct="1"/>
            <a:r>
              <a:rPr lang="en-US"/>
              <a:t>Number of participants: 105,282</a:t>
            </a:r>
          </a:p>
          <a:p>
            <a:pPr eaLnBrk="1" hangingPunct="1"/>
            <a:endParaRPr lang="en-US"/>
          </a:p>
        </p:txBody>
      </p:sp>
    </p:spTree>
    <p:extLst>
      <p:ext uri="{BB962C8B-B14F-4D97-AF65-F5344CB8AC3E}">
        <p14:creationId xmlns:p14="http://schemas.microsoft.com/office/powerpoint/2010/main" val="485832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Deep learning- Blue Graphic Organizer: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Fostering</a:t>
            </a:r>
            <a:r>
              <a:rPr lang="en-US" baseline="0" dirty="0" smtClean="0"/>
              <a:t> self-regulation and need to plan, organize, elaborate and reflect.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Add to Mai </a:t>
            </a:r>
            <a:r>
              <a:rPr lang="en-US" baseline="0" dirty="0" err="1" smtClean="0"/>
              <a:t>Yia</a:t>
            </a:r>
            <a:r>
              <a:rPr lang="en-US" baseline="0" dirty="0" smtClean="0"/>
              <a:t>- At the end, writing student consolidate conceptual understanding by writing, values, beliefs, get what we ask for?  If you do not ask for it, will not get it.  Mary- Able to identify his capabilities. Knew what he could do and seek out what he needed to do.  Self talk and regulation.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2ADCE12-2048-3C4F-8330-9BCA9C9D7A9A}" type="slidenum">
              <a:rPr lang="en-US" smtClean="0">
                <a:solidFill>
                  <a:prstClr val="black"/>
                </a:solidFill>
                <a:latin typeface="Calibri"/>
              </a:rPr>
              <a:pPr/>
              <a:t>55</a:t>
            </a:fld>
            <a:endParaRPr lang="en-US" dirty="0">
              <a:solidFill>
                <a:prstClr val="black"/>
              </a:solidFill>
              <a:latin typeface="Calibri"/>
            </a:endParaRPr>
          </a:p>
        </p:txBody>
      </p:sp>
    </p:spTree>
    <p:extLst>
      <p:ext uri="{BB962C8B-B14F-4D97-AF65-F5344CB8AC3E}">
        <p14:creationId xmlns:p14="http://schemas.microsoft.com/office/powerpoint/2010/main" val="3624237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Shape 3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Video- Transplant Grade 1</a:t>
            </a:r>
          </a:p>
          <a:p>
            <a:pPr lvl="0">
              <a:spcBef>
                <a:spcPts val="0"/>
              </a:spcBef>
              <a:buNone/>
            </a:pPr>
            <a:r>
              <a:rPr lang="en-US" dirty="0" smtClean="0"/>
              <a:t>Hand signals</a:t>
            </a:r>
          </a:p>
          <a:p>
            <a:pPr lvl="0">
              <a:spcBef>
                <a:spcPts val="0"/>
              </a:spcBef>
              <a:buNone/>
            </a:pPr>
            <a:r>
              <a:rPr lang="en-US" dirty="0" smtClean="0"/>
              <a:t>Video-</a:t>
            </a:r>
            <a:r>
              <a:rPr lang="en-US" baseline="0" dirty="0" smtClean="0"/>
              <a:t> Secondary Surface to Deep   GRADE 11</a:t>
            </a:r>
          </a:p>
          <a:p>
            <a:pPr lvl="0">
              <a:spcBef>
                <a:spcPts val="0"/>
              </a:spcBef>
              <a:buNone/>
            </a:pPr>
            <a:r>
              <a:rPr lang="en-US" baseline="0" dirty="0" smtClean="0"/>
              <a:t>Early attempt of content teacher with complex text</a:t>
            </a:r>
          </a:p>
          <a:p>
            <a:pPr lvl="0">
              <a:spcBef>
                <a:spcPts val="0"/>
              </a:spcBef>
              <a:buNone/>
            </a:pPr>
            <a:r>
              <a:rPr lang="en-US" baseline="0" dirty="0" smtClean="0"/>
              <a:t>Pushing toward more complex </a:t>
            </a:r>
          </a:p>
          <a:p>
            <a:pPr lvl="0">
              <a:spcBef>
                <a:spcPts val="0"/>
              </a:spcBef>
              <a:buNone/>
            </a:pPr>
            <a:endParaRPr lang="en-US" baseline="0" dirty="0" smtClean="0"/>
          </a:p>
          <a:p>
            <a:pPr lvl="0">
              <a:spcBef>
                <a:spcPts val="0"/>
              </a:spcBef>
              <a:buNone/>
            </a:pPr>
            <a:endParaRPr lang="en-US" baseline="0" dirty="0" smtClean="0"/>
          </a:p>
          <a:p>
            <a:pPr lvl="0">
              <a:spcBef>
                <a:spcPts val="0"/>
              </a:spcBef>
              <a:buNone/>
            </a:pPr>
            <a:endParaRPr dirty="0"/>
          </a:p>
        </p:txBody>
      </p:sp>
      <p:sp>
        <p:nvSpPr>
          <p:cNvPr id="3208" name="Shape 3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499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SLIDE:   PURPOSE: TO USE A COLLABORATIVE PROCESS TO ENGAGE IN AN INSPECTION OF A TEXT.</a:t>
            </a:r>
          </a:p>
          <a:p>
            <a:r>
              <a:rPr lang="en-US" baseline="0" dirty="0" smtClean="0"/>
              <a:t>Q AND A</a:t>
            </a:r>
          </a:p>
          <a:p>
            <a:endParaRPr lang="en-US" baseline="0" dirty="0" smtClean="0"/>
          </a:p>
        </p:txBody>
      </p:sp>
      <p:sp>
        <p:nvSpPr>
          <p:cNvPr id="4" name="Slide Number Placeholder 3"/>
          <p:cNvSpPr>
            <a:spLocks noGrp="1"/>
          </p:cNvSpPr>
          <p:nvPr>
            <p:ph type="sldNum" sz="quarter" idx="10"/>
          </p:nvPr>
        </p:nvSpPr>
        <p:spPr/>
        <p:txBody>
          <a:bodyPr/>
          <a:lstStyle/>
          <a:p>
            <a:fld id="{F2F12A14-222F-9345-A23A-F947362648C8}" type="slidenum">
              <a:rPr lang="en-US" smtClean="0"/>
              <a:t>57</a:t>
            </a:fld>
            <a:endParaRPr lang="en-US"/>
          </a:p>
        </p:txBody>
      </p:sp>
    </p:spTree>
    <p:extLst>
      <p:ext uri="{BB962C8B-B14F-4D97-AF65-F5344CB8AC3E}">
        <p14:creationId xmlns:p14="http://schemas.microsoft.com/office/powerpoint/2010/main" val="1539257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1"/>
        <p:cNvGrpSpPr/>
        <p:nvPr/>
      </p:nvGrpSpPr>
      <p:grpSpPr>
        <a:xfrm>
          <a:off x="0" y="0"/>
          <a:ext cx="0" cy="0"/>
          <a:chOff x="0" y="0"/>
          <a:chExt cx="0" cy="0"/>
        </a:xfrm>
      </p:grpSpPr>
      <p:sp>
        <p:nvSpPr>
          <p:cNvPr id="3202" name="Shape 3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03" name="Shape 3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911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deep to have ownership</a:t>
            </a:r>
          </a:p>
          <a:p>
            <a:r>
              <a:rPr lang="en-US" dirty="0" smtClean="0"/>
              <a:t>Understanding</a:t>
            </a:r>
            <a:r>
              <a:rPr lang="en-US" baseline="0" dirty="0" smtClean="0"/>
              <a:t> by Design- transfer</a:t>
            </a:r>
          </a:p>
          <a:p>
            <a:endParaRPr lang="en-US" dirty="0"/>
          </a:p>
        </p:txBody>
      </p:sp>
      <p:sp>
        <p:nvSpPr>
          <p:cNvPr id="4" name="Slide Number Placeholder 3"/>
          <p:cNvSpPr>
            <a:spLocks noGrp="1"/>
          </p:cNvSpPr>
          <p:nvPr>
            <p:ph type="sldNum" sz="quarter" idx="10"/>
          </p:nvPr>
        </p:nvSpPr>
        <p:spPr/>
        <p:txBody>
          <a:bodyPr/>
          <a:lstStyle/>
          <a:p>
            <a:fld id="{F2F12A14-222F-9345-A23A-F947362648C8}" type="slidenum">
              <a:rPr lang="en-US" smtClean="0"/>
              <a:t>60</a:t>
            </a:fld>
            <a:endParaRPr lang="en-US"/>
          </a:p>
        </p:txBody>
      </p:sp>
    </p:spTree>
    <p:extLst>
      <p:ext uri="{BB962C8B-B14F-4D97-AF65-F5344CB8AC3E}">
        <p14:creationId xmlns:p14="http://schemas.microsoft.com/office/powerpoint/2010/main" val="38457811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Stamina, fluency etc. leads to transfer</a:t>
            </a:r>
          </a:p>
          <a:p>
            <a:endParaRPr lang="en-US" dirty="0"/>
          </a:p>
        </p:txBody>
      </p:sp>
      <p:sp>
        <p:nvSpPr>
          <p:cNvPr id="4" name="Slide Number Placeholder 3"/>
          <p:cNvSpPr>
            <a:spLocks noGrp="1"/>
          </p:cNvSpPr>
          <p:nvPr>
            <p:ph type="sldNum" sz="quarter" idx="10"/>
          </p:nvPr>
        </p:nvSpPr>
        <p:spPr/>
        <p:txBody>
          <a:bodyPr/>
          <a:lstStyle/>
          <a:p>
            <a:fld id="{F2F12A14-222F-9345-A23A-F947362648C8}" type="slidenum">
              <a:rPr lang="en-US" smtClean="0"/>
              <a:t>61</a:t>
            </a:fld>
            <a:endParaRPr lang="en-US"/>
          </a:p>
        </p:txBody>
      </p:sp>
    </p:spTree>
    <p:extLst>
      <p:ext uri="{BB962C8B-B14F-4D97-AF65-F5344CB8AC3E}">
        <p14:creationId xmlns:p14="http://schemas.microsoft.com/office/powerpoint/2010/main" val="2969046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69366-3B15-484F-862B-EE4AC0F0B22A}" type="slidenum">
              <a:rPr lang="en-US">
                <a:solidFill>
                  <a:prstClr val="black"/>
                </a:solidFill>
                <a:latin typeface="Calibri"/>
              </a:rPr>
              <a:pPr/>
              <a:t>62</a:t>
            </a:fld>
            <a:endParaRPr lang="en-US">
              <a:solidFill>
                <a:prstClr val="black"/>
              </a:solidFill>
              <a:latin typeface="Calibri"/>
            </a:endParaRPr>
          </a:p>
        </p:txBody>
      </p:sp>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9987" name="Rectangle 3"/>
          <p:cNvSpPr>
            <a:spLocks noGrp="1" noChangeArrowheads="1"/>
          </p:cNvSpPr>
          <p:nvPr>
            <p:ph type="body" idx="1"/>
          </p:nvPr>
        </p:nvSpPr>
        <p:spPr/>
        <p:txBody>
          <a:bodyPr/>
          <a:lstStyle/>
          <a:p>
            <a:r>
              <a:rPr lang="en-US" dirty="0" smtClean="0"/>
              <a:t>SBAC</a:t>
            </a:r>
            <a:r>
              <a:rPr lang="en-US" baseline="0" dirty="0" smtClean="0"/>
              <a:t> PT is about transfer</a:t>
            </a:r>
          </a:p>
          <a:p>
            <a:r>
              <a:rPr lang="en-US" baseline="0" dirty="0" smtClean="0"/>
              <a:t>Formal discussion- transfer but not able to plan ahead</a:t>
            </a:r>
          </a:p>
          <a:p>
            <a:r>
              <a:rPr lang="en-US" baseline="0" dirty="0" smtClean="0"/>
              <a:t>Problem solving teaching- work through</a:t>
            </a:r>
          </a:p>
          <a:p>
            <a:r>
              <a:rPr lang="en-US" baseline="0" dirty="0" smtClean="0"/>
              <a:t>Writing- requires transfer long pieces of writing</a:t>
            </a:r>
          </a:p>
          <a:p>
            <a:r>
              <a:rPr lang="en-US" baseline="0" dirty="0" smtClean="0"/>
              <a:t>Longer essays example</a:t>
            </a:r>
          </a:p>
          <a:p>
            <a:r>
              <a:rPr lang="en-US" baseline="0" dirty="0" smtClean="0"/>
              <a:t>Peer Tutoring- teach someone else something</a:t>
            </a:r>
          </a:p>
          <a:p>
            <a:r>
              <a:rPr lang="en-US" baseline="0" dirty="0" smtClean="0"/>
              <a:t>Hard to accomplish</a:t>
            </a:r>
          </a:p>
          <a:p>
            <a:endParaRPr lang="en-US" dirty="0"/>
          </a:p>
        </p:txBody>
      </p:sp>
    </p:spTree>
    <p:extLst>
      <p:ext uri="{BB962C8B-B14F-4D97-AF65-F5344CB8AC3E}">
        <p14:creationId xmlns:p14="http://schemas.microsoft.com/office/powerpoint/2010/main" val="3432699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our students need surface and what works, what need for deep, what need for transfer</a:t>
            </a:r>
          </a:p>
          <a:p>
            <a:endParaRPr lang="en-US" dirty="0"/>
          </a:p>
        </p:txBody>
      </p:sp>
      <p:sp>
        <p:nvSpPr>
          <p:cNvPr id="4" name="Slide Number Placeholder 3"/>
          <p:cNvSpPr>
            <a:spLocks noGrp="1"/>
          </p:cNvSpPr>
          <p:nvPr>
            <p:ph type="sldNum" sz="quarter" idx="10"/>
          </p:nvPr>
        </p:nvSpPr>
        <p:spPr/>
        <p:txBody>
          <a:bodyPr/>
          <a:lstStyle/>
          <a:p>
            <a:fld id="{F2F12A14-222F-9345-A23A-F947362648C8}" type="slidenum">
              <a:rPr lang="en-US" smtClean="0"/>
              <a:t>63</a:t>
            </a:fld>
            <a:endParaRPr lang="en-US"/>
          </a:p>
        </p:txBody>
      </p:sp>
    </p:spTree>
    <p:extLst>
      <p:ext uri="{BB962C8B-B14F-4D97-AF65-F5344CB8AC3E}">
        <p14:creationId xmlns:p14="http://schemas.microsoft.com/office/powerpoint/2010/main" val="39041249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CB8465-DF5E-DA47-AA57-AB99B0151B1C}" type="slidenum">
              <a:rPr lang="en-US" sz="1200">
                <a:solidFill>
                  <a:prstClr val="black"/>
                </a:solidFill>
              </a:rPr>
              <a:pPr/>
              <a:t>65</a:t>
            </a:fld>
            <a:endParaRPr lang="en-US" sz="1200">
              <a:solidFill>
                <a:prstClr val="black"/>
              </a:solidFill>
            </a:endParaRPr>
          </a:p>
        </p:txBody>
      </p:sp>
      <p:sp>
        <p:nvSpPr>
          <p:cNvPr id="23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533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77019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792CA3-E8D5-854D-8A33-F978B954E0F0}" type="slidenum">
              <a:rPr lang="en-US" sz="1200">
                <a:solidFill>
                  <a:prstClr val="black"/>
                </a:solidFill>
              </a:rPr>
              <a:pPr/>
              <a:t>8</a:t>
            </a:fld>
            <a:endParaRPr lang="en-US" sz="1200">
              <a:solidFill>
                <a:prstClr val="black"/>
              </a:solidFill>
            </a:endParaRPr>
          </a:p>
        </p:txBody>
      </p:sp>
      <p:sp>
        <p:nvSpPr>
          <p:cNvPr id="92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723" name="Rectangle 1027"/>
          <p:cNvSpPr>
            <a:spLocks noGrp="1" noChangeArrowheads="1"/>
          </p:cNvSpPr>
          <p:nvPr>
            <p:ph type="body" idx="1"/>
          </p:nvPr>
        </p:nvSpPr>
        <p:spPr>
          <a:noFill/>
        </p:spPr>
        <p:txBody>
          <a:bodyPr/>
          <a:lstStyle/>
          <a:p>
            <a:pPr eaLnBrk="1" hangingPunct="1"/>
            <a:r>
              <a:rPr lang="en-US"/>
              <a:t>Standard error = 0.081 (high)</a:t>
            </a:r>
          </a:p>
          <a:p>
            <a:pPr eaLnBrk="1" hangingPunct="1"/>
            <a:r>
              <a:rPr lang="en-US"/>
              <a:t>Rank: 58/136</a:t>
            </a:r>
          </a:p>
          <a:p>
            <a:pPr eaLnBrk="1" hangingPunct="1"/>
            <a:r>
              <a:rPr lang="en-US"/>
              <a:t>Number of meta-analyses: 8</a:t>
            </a:r>
          </a:p>
          <a:p>
            <a:pPr eaLnBrk="1" hangingPunct="1"/>
            <a:r>
              <a:rPr lang="en-US"/>
              <a:t>Number of studies: 674</a:t>
            </a:r>
          </a:p>
          <a:p>
            <a:pPr eaLnBrk="1" hangingPunct="1"/>
            <a:r>
              <a:rPr lang="en-US"/>
              <a:t>Number of participants: n/a</a:t>
            </a:r>
          </a:p>
        </p:txBody>
      </p:sp>
    </p:spTree>
    <p:extLst>
      <p:ext uri="{BB962C8B-B14F-4D97-AF65-F5344CB8AC3E}">
        <p14:creationId xmlns:p14="http://schemas.microsoft.com/office/powerpoint/2010/main" val="560918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47DA8A-9153-1D4E-9ABA-1D2B5DDAE932}" type="slidenum">
              <a:rPr lang="en-US" sz="1200">
                <a:solidFill>
                  <a:prstClr val="black"/>
                </a:solidFill>
              </a:rPr>
              <a:pPr/>
              <a:t>10</a:t>
            </a:fld>
            <a:endParaRPr lang="en-US" sz="1200">
              <a:solidFill>
                <a:prstClr val="black"/>
              </a:solidFill>
            </a:endParaRPr>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627" name="Rectangle 3"/>
          <p:cNvSpPr>
            <a:spLocks noGrp="1" noChangeArrowheads="1"/>
          </p:cNvSpPr>
          <p:nvPr>
            <p:ph type="body" idx="1"/>
          </p:nvPr>
        </p:nvSpPr>
        <p:spPr>
          <a:noFill/>
        </p:spPr>
        <p:txBody>
          <a:bodyPr/>
          <a:lstStyle/>
          <a:p>
            <a:pPr eaLnBrk="1" hangingPunct="1"/>
            <a:r>
              <a:rPr lang="en-US"/>
              <a:t>Std. error = 0.027 (low)</a:t>
            </a:r>
          </a:p>
          <a:p>
            <a:pPr eaLnBrk="1" hangingPunct="1"/>
            <a:r>
              <a:rPr lang="en-US"/>
              <a:t>Rank: 88/136</a:t>
            </a:r>
          </a:p>
          <a:p>
            <a:pPr eaLnBrk="1" hangingPunct="1"/>
            <a:r>
              <a:rPr lang="en-US"/>
              <a:t>Number of meta-analyses: 5</a:t>
            </a:r>
          </a:p>
          <a:p>
            <a:pPr eaLnBrk="1" hangingPunct="1"/>
            <a:r>
              <a:rPr lang="en-US"/>
              <a:t>Number of studies: 161</a:t>
            </a:r>
          </a:p>
          <a:p>
            <a:pPr eaLnBrk="1" hangingPunct="1"/>
            <a:r>
              <a:rPr lang="en-US"/>
              <a:t>Number of effects: 295</a:t>
            </a:r>
          </a:p>
          <a:p>
            <a:pPr eaLnBrk="1" hangingPunct="1"/>
            <a:r>
              <a:rPr lang="en-US"/>
              <a:t>Number of participants: 105,282</a:t>
            </a:r>
          </a:p>
          <a:p>
            <a:pPr eaLnBrk="1" hangingPunct="1"/>
            <a:endParaRPr lang="en-US"/>
          </a:p>
        </p:txBody>
      </p:sp>
    </p:spTree>
    <p:extLst>
      <p:ext uri="{BB962C8B-B14F-4D97-AF65-F5344CB8AC3E}">
        <p14:creationId xmlns:p14="http://schemas.microsoft.com/office/powerpoint/2010/main" val="161847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F31089-6983-7341-A064-FC2FE14AD7D7}" type="slidenum">
              <a:rPr lang="en-US" sz="1200">
                <a:solidFill>
                  <a:prstClr val="black"/>
                </a:solidFill>
              </a:rPr>
              <a:pPr/>
              <a:t>11</a:t>
            </a:fld>
            <a:endParaRPr lang="en-US" sz="1200">
              <a:solidFill>
                <a:prstClr val="black"/>
              </a:solidFill>
            </a:endParaRPr>
          </a:p>
        </p:txBody>
      </p:sp>
      <p:sp>
        <p:nvSpPr>
          <p:cNvPr id="13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483" name="Rectangle 3"/>
          <p:cNvSpPr>
            <a:spLocks noGrp="1" noChangeArrowheads="1"/>
          </p:cNvSpPr>
          <p:nvPr>
            <p:ph type="body" idx="1"/>
          </p:nvPr>
        </p:nvSpPr>
        <p:spPr>
          <a:noFill/>
        </p:spPr>
        <p:txBody>
          <a:bodyPr/>
          <a:lstStyle/>
          <a:p>
            <a:pPr eaLnBrk="1" hangingPunct="1"/>
            <a:r>
              <a:rPr lang="en-US"/>
              <a:t>Standard error = n/a</a:t>
            </a:r>
          </a:p>
          <a:p>
            <a:pPr eaLnBrk="1" hangingPunct="1"/>
            <a:r>
              <a:rPr lang="en-US"/>
              <a:t>Rank: 136/136</a:t>
            </a:r>
          </a:p>
          <a:p>
            <a:pPr eaLnBrk="1" hangingPunct="1"/>
            <a:r>
              <a:rPr lang="en-US"/>
              <a:t>Number of meta-analyses: 7</a:t>
            </a:r>
          </a:p>
          <a:p>
            <a:pPr eaLnBrk="1" hangingPunct="1"/>
            <a:r>
              <a:rPr lang="en-US"/>
              <a:t>Number of studies: 207</a:t>
            </a:r>
          </a:p>
          <a:p>
            <a:pPr eaLnBrk="1" hangingPunct="1"/>
            <a:r>
              <a:rPr lang="en-US"/>
              <a:t>Number of participants: 13,938</a:t>
            </a:r>
          </a:p>
        </p:txBody>
      </p:sp>
    </p:spTree>
    <p:extLst>
      <p:ext uri="{BB962C8B-B14F-4D97-AF65-F5344CB8AC3E}">
        <p14:creationId xmlns:p14="http://schemas.microsoft.com/office/powerpoint/2010/main" val="165877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12F59A-DEAA-B747-A5AE-B5CDFE9E2AEB}" type="slidenum">
              <a:rPr lang="en-US" sz="1200">
                <a:solidFill>
                  <a:prstClr val="black"/>
                </a:solidFill>
              </a:rPr>
              <a:pPr/>
              <a:t>12</a:t>
            </a:fld>
            <a:endParaRPr lang="en-US" sz="1200">
              <a:solidFill>
                <a:prstClr val="black"/>
              </a:solidFill>
            </a:endParaRPr>
          </a:p>
        </p:txBody>
      </p:sp>
      <p:sp>
        <p:nvSpPr>
          <p:cNvPr id="1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a:noFill/>
        </p:spPr>
        <p:txBody>
          <a:bodyPr/>
          <a:lstStyle/>
          <a:p>
            <a:pPr eaLnBrk="1" hangingPunct="1"/>
            <a:r>
              <a:rPr lang="en-US"/>
              <a:t>Standard error = 0.045</a:t>
            </a:r>
          </a:p>
          <a:p>
            <a:pPr eaLnBrk="1" hangingPunct="1"/>
            <a:r>
              <a:rPr lang="en-US"/>
              <a:t>Rank: 112/136</a:t>
            </a:r>
          </a:p>
          <a:p>
            <a:pPr eaLnBrk="1" hangingPunct="1"/>
            <a:r>
              <a:rPr lang="en-US"/>
              <a:t>Number of meta-analyses: 14</a:t>
            </a:r>
          </a:p>
          <a:p>
            <a:pPr eaLnBrk="1" hangingPunct="1"/>
            <a:r>
              <a:rPr lang="en-US"/>
              <a:t>Number of studies: 500</a:t>
            </a:r>
          </a:p>
          <a:p>
            <a:pPr eaLnBrk="1" hangingPunct="1"/>
            <a:r>
              <a:rPr lang="en-US"/>
              <a:t>Number of participants: 1,369</a:t>
            </a:r>
          </a:p>
        </p:txBody>
      </p:sp>
    </p:spTree>
    <p:extLst>
      <p:ext uri="{BB962C8B-B14F-4D97-AF65-F5344CB8AC3E}">
        <p14:creationId xmlns:p14="http://schemas.microsoft.com/office/powerpoint/2010/main" val="738001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47DA8A-9153-1D4E-9ABA-1D2B5DDAE932}" type="slidenum">
              <a:rPr lang="en-US" sz="1200">
                <a:solidFill>
                  <a:prstClr val="black"/>
                </a:solidFill>
              </a:rPr>
              <a:pPr/>
              <a:t>13</a:t>
            </a:fld>
            <a:endParaRPr lang="en-US" sz="1200">
              <a:solidFill>
                <a:prstClr val="black"/>
              </a:solidFill>
            </a:endParaRPr>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627" name="Rectangle 3"/>
          <p:cNvSpPr>
            <a:spLocks noGrp="1" noChangeArrowheads="1"/>
          </p:cNvSpPr>
          <p:nvPr>
            <p:ph type="body" idx="1"/>
          </p:nvPr>
        </p:nvSpPr>
        <p:spPr>
          <a:noFill/>
        </p:spPr>
        <p:txBody>
          <a:bodyPr/>
          <a:lstStyle/>
          <a:p>
            <a:pPr eaLnBrk="1" hangingPunct="1"/>
            <a:r>
              <a:rPr lang="en-US"/>
              <a:t>Std. error = 0.027 (low)</a:t>
            </a:r>
          </a:p>
          <a:p>
            <a:pPr eaLnBrk="1" hangingPunct="1"/>
            <a:r>
              <a:rPr lang="en-US"/>
              <a:t>Rank: 88/136</a:t>
            </a:r>
          </a:p>
          <a:p>
            <a:pPr eaLnBrk="1" hangingPunct="1"/>
            <a:r>
              <a:rPr lang="en-US"/>
              <a:t>Number of meta-analyses: 5</a:t>
            </a:r>
          </a:p>
          <a:p>
            <a:pPr eaLnBrk="1" hangingPunct="1"/>
            <a:r>
              <a:rPr lang="en-US"/>
              <a:t>Number of studies: 161</a:t>
            </a:r>
          </a:p>
          <a:p>
            <a:pPr eaLnBrk="1" hangingPunct="1"/>
            <a:r>
              <a:rPr lang="en-US"/>
              <a:t>Number of effects: 295</a:t>
            </a:r>
          </a:p>
          <a:p>
            <a:pPr eaLnBrk="1" hangingPunct="1"/>
            <a:r>
              <a:rPr lang="en-US"/>
              <a:t>Number of participants: 105,282</a:t>
            </a:r>
          </a:p>
          <a:p>
            <a:pPr eaLnBrk="1" hangingPunct="1"/>
            <a:endParaRPr lang="en-US"/>
          </a:p>
        </p:txBody>
      </p:sp>
    </p:spTree>
    <p:extLst>
      <p:ext uri="{BB962C8B-B14F-4D97-AF65-F5344CB8AC3E}">
        <p14:creationId xmlns:p14="http://schemas.microsoft.com/office/powerpoint/2010/main" val="378526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2BBE82-AC7C-7142-B730-9C68B543D5FC}"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5689B-0DBB-FE45-9FDF-CC0CF66FB3A6}" type="slidenum">
              <a:rPr lang="en-US" smtClean="0"/>
              <a:t>‹#›</a:t>
            </a:fld>
            <a:endParaRPr lang="en-US"/>
          </a:p>
        </p:txBody>
      </p:sp>
    </p:spTree>
    <p:extLst>
      <p:ext uri="{BB962C8B-B14F-4D97-AF65-F5344CB8AC3E}">
        <p14:creationId xmlns:p14="http://schemas.microsoft.com/office/powerpoint/2010/main" val="298533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BBE82-AC7C-7142-B730-9C68B543D5FC}"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5689B-0DBB-FE45-9FDF-CC0CF66FB3A6}" type="slidenum">
              <a:rPr lang="en-US" smtClean="0"/>
              <a:t>‹#›</a:t>
            </a:fld>
            <a:endParaRPr lang="en-US"/>
          </a:p>
        </p:txBody>
      </p:sp>
    </p:spTree>
    <p:extLst>
      <p:ext uri="{BB962C8B-B14F-4D97-AF65-F5344CB8AC3E}">
        <p14:creationId xmlns:p14="http://schemas.microsoft.com/office/powerpoint/2010/main" val="19272116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A4132B-2241-4847-86CE-8D6C43141822}"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4361118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A09B14-1681-BC4B-9CD9-72C16097CE03}"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28001404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CAEED069-3A6E-FE47-830A-6CF8A08CF75B}"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6056499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77E090-9057-AB46-BA8C-E0E92A3B744B}"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22714651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663818-4BE5-FF4E-B84B-07B28E1B02F6}"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20802084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0BDE5A-C79D-E14B-B194-82962BDD6953}"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2981868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4DC451-DF2F-E642-8AE1-6A7D33035BBA}"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11367650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58AA7-17B8-FA48-876E-360CE9CCBF6F}"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33952740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038DD7-1522-224D-BD83-D510FA3A6F9A}"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18618296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C1EDD0-7895-D346-95EB-D8589F03E577}"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322328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BBE82-AC7C-7142-B730-9C68B543D5FC}"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5689B-0DBB-FE45-9FDF-CC0CF66FB3A6}" type="slidenum">
              <a:rPr lang="en-US" smtClean="0"/>
              <a:t>‹#›</a:t>
            </a:fld>
            <a:endParaRPr lang="en-US"/>
          </a:p>
        </p:txBody>
      </p:sp>
    </p:spTree>
    <p:extLst>
      <p:ext uri="{BB962C8B-B14F-4D97-AF65-F5344CB8AC3E}">
        <p14:creationId xmlns:p14="http://schemas.microsoft.com/office/powerpoint/2010/main" val="29491360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AE7B7F72-8676-3C4E-9106-4CF46DE82773}"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10853325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8A4651-55AC-9349-8E6C-39C89BE84D1C}"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42056411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589021-803B-9942-901C-D5A0923124D7}"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40992937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655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C9B717-BCA7-7F4F-A993-243AFD4F9C85}"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16274061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0C9AB3-FD00-884F-8B63-B5BB6905B8E1}"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36428046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7D5C7-F469-DE44-80F0-AAD6651B50C7}"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24190761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A4132B-2241-4847-86CE-8D6C43141822}"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14981690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A09B14-1681-BC4B-9CD9-72C16097CE03}"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39204731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CAEED069-3A6E-FE47-830A-6CF8A08CF75B}"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2576157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77E090-9057-AB46-BA8C-E0E92A3B744B}"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3968363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3/29/2017</a:t>
            </a:fld>
            <a:endParaRPr lang="en-US">
              <a:solidFill>
                <a:prstClr val="black">
                  <a:tint val="75000"/>
                </a:prstClr>
              </a:solidFill>
              <a:latin typeface="Times New Roman"/>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6" name="Slide Number Placeholder 5"/>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15912469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663818-4BE5-FF4E-B84B-07B28E1B02F6}"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25387419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0BDE5A-C79D-E14B-B194-82962BDD6953}"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19685504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4DC451-DF2F-E642-8AE1-6A7D33035BBA}"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29562717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58AA7-17B8-FA48-876E-360CE9CCBF6F}"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20135378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038DD7-1522-224D-BD83-D510FA3A6F9A}"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14762724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C1EDD0-7895-D346-95EB-D8589F03E577}"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38583739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AE7B7F72-8676-3C4E-9106-4CF46DE82773}"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27171381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8A4651-55AC-9349-8E6C-39C89BE84D1C}"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13081825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589021-803B-9942-901C-D5A0923124D7}"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9316935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5363B0-5018-7A40-9FFB-6326B6585B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9177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3/29/2017</a:t>
            </a:fld>
            <a:endParaRPr lang="en-US">
              <a:solidFill>
                <a:prstClr val="black">
                  <a:tint val="75000"/>
                </a:prstClr>
              </a:solidFill>
              <a:latin typeface="Times New Roman"/>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6" name="Slide Number Placeholder 5"/>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8220570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478236-9B65-524C-B553-EF70DFE2B8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23765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75FF37-EFD5-FC44-888F-A575FC0C8E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64910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79280D-6EF8-724B-BA30-84A88878B2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47299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70F282-E7EA-F14F-950F-1471865817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48268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6EA7D0-264A-7A4B-94DD-C83924174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9786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2FDA87-03C9-BD48-AC15-6FAB2C559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2354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6494AB-E81B-A643-97D6-30B21D2686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93554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2D5AEA-2D60-B042-A320-E3E7011AC7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6281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C3C6DE-3613-9247-BA06-96A2D0C939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04313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E4BBDF-BBF2-1F46-84F9-C2B7C7EBA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3600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3/29/2017</a:t>
            </a:fld>
            <a:endParaRPr lang="en-US">
              <a:solidFill>
                <a:prstClr val="black">
                  <a:tint val="75000"/>
                </a:prstClr>
              </a:solidFill>
              <a:latin typeface="Times New Roman"/>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6" name="Slide Number Placeholder 5"/>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39353253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B9FB00-D7A7-6140-B337-855E694B39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03044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ACDB3CC-F982-40F9-8DD6-BCC9AFBF44BD}" type="datetime1">
              <a:rPr lang="en-US"/>
              <a:pPr>
                <a:defRPr/>
              </a:pPr>
              <a:t>3/29/2017</a:t>
            </a:fld>
            <a:endParaRPr lang="en-US" dirty="0"/>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FE39BFB2-B09A-784B-BCBE-1D847F54910A}" type="slidenum">
              <a:rPr lang="en-US"/>
              <a:pPr>
                <a:defRPr/>
              </a:pPr>
              <a:t>‹#›</a:t>
            </a:fld>
            <a:endParaRPr lang="en-US"/>
          </a:p>
        </p:txBody>
      </p:sp>
    </p:spTree>
    <p:extLst>
      <p:ext uri="{BB962C8B-B14F-4D97-AF65-F5344CB8AC3E}">
        <p14:creationId xmlns:p14="http://schemas.microsoft.com/office/powerpoint/2010/main" val="297388459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75E7FCD1-F0FD-D243-B1E4-206DA55A598E}" type="datetimeFigureOut">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2A3EBE08-B7A4-4845-9757-6B1C41433B21}" type="slidenum">
              <a:rPr lang="en-US"/>
              <a:pPr>
                <a:defRPr/>
              </a:pPr>
              <a:t>‹#›</a:t>
            </a:fld>
            <a:endParaRPr lang="en-US"/>
          </a:p>
        </p:txBody>
      </p:sp>
    </p:spTree>
    <p:extLst>
      <p:ext uri="{BB962C8B-B14F-4D97-AF65-F5344CB8AC3E}">
        <p14:creationId xmlns:p14="http://schemas.microsoft.com/office/powerpoint/2010/main" val="35303391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A9E7B99-7C3F-4BC3-B7B8-7E1F8C620B24}" type="datetime1">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F4EDB3C3-36F7-D946-B801-6209806953F9}" type="slidenum">
              <a:rPr lang="en-US"/>
              <a:pPr>
                <a:defRPr/>
              </a:pPr>
              <a:t>‹#›</a:t>
            </a:fld>
            <a:endParaRPr lang="en-US"/>
          </a:p>
        </p:txBody>
      </p:sp>
    </p:spTree>
    <p:extLst>
      <p:ext uri="{BB962C8B-B14F-4D97-AF65-F5344CB8AC3E}">
        <p14:creationId xmlns:p14="http://schemas.microsoft.com/office/powerpoint/2010/main" val="13178204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6D611234-476A-EB45-964D-5CDBEF854709}" type="datetimeFigureOut">
              <a:rPr lang="en-US"/>
              <a:pPr>
                <a:defRPr/>
              </a:pPr>
              <a:t>3/29/2017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D55160C3-659B-5C43-9DA7-85374C008C4F}" type="slidenum">
              <a:rPr lang="en-US"/>
              <a:pPr>
                <a:defRPr/>
              </a:pPr>
              <a:t>‹#›</a:t>
            </a:fld>
            <a:endParaRPr lang="en-US"/>
          </a:p>
        </p:txBody>
      </p:sp>
    </p:spTree>
    <p:extLst>
      <p:ext uri="{BB962C8B-B14F-4D97-AF65-F5344CB8AC3E}">
        <p14:creationId xmlns:p14="http://schemas.microsoft.com/office/powerpoint/2010/main" val="24985906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BB97E23-CBDE-1C4A-BEB3-B868116136D4}" type="datetimeFigureOut">
              <a:rPr lang="en-US"/>
              <a:pPr>
                <a:defRPr/>
              </a:pPr>
              <a:t>3/29/2017</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A9087F8E-1529-5444-8903-6708AB6F7B2F}" type="slidenum">
              <a:rPr lang="en-US"/>
              <a:pPr>
                <a:defRPr/>
              </a:pPr>
              <a:t>‹#›</a:t>
            </a:fld>
            <a:endParaRPr lang="en-US"/>
          </a:p>
        </p:txBody>
      </p:sp>
    </p:spTree>
    <p:extLst>
      <p:ext uri="{BB962C8B-B14F-4D97-AF65-F5344CB8AC3E}">
        <p14:creationId xmlns:p14="http://schemas.microsoft.com/office/powerpoint/2010/main" val="34276937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89B417D-3980-F348-93D5-CEEE216D4CB1}" type="datetimeFigureOut">
              <a:rPr lang="en-US"/>
              <a:pPr>
                <a:defRPr/>
              </a:pPr>
              <a:t>3/29/2017</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6693FED9-972B-8F4B-BC7C-7E8BF5CE0218}" type="slidenum">
              <a:rPr lang="en-US"/>
              <a:pPr>
                <a:defRPr/>
              </a:pPr>
              <a:t>‹#›</a:t>
            </a:fld>
            <a:endParaRPr lang="en-US"/>
          </a:p>
        </p:txBody>
      </p:sp>
    </p:spTree>
    <p:extLst>
      <p:ext uri="{BB962C8B-B14F-4D97-AF65-F5344CB8AC3E}">
        <p14:creationId xmlns:p14="http://schemas.microsoft.com/office/powerpoint/2010/main" val="32410462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ECDD019-1D9C-F54E-B05E-0B9EEBDB1905}" type="datetimeFigureOut">
              <a:rPr lang="en-US"/>
              <a:pPr>
                <a:defRPr/>
              </a:pPr>
              <a:t>3/29/2017</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F507237-790E-8741-B32F-53AF0597B053}" type="slidenum">
              <a:rPr lang="en-US"/>
              <a:pPr>
                <a:defRPr/>
              </a:pPr>
              <a:t>‹#›</a:t>
            </a:fld>
            <a:endParaRPr lang="en-US"/>
          </a:p>
        </p:txBody>
      </p:sp>
    </p:spTree>
    <p:extLst>
      <p:ext uri="{BB962C8B-B14F-4D97-AF65-F5344CB8AC3E}">
        <p14:creationId xmlns:p14="http://schemas.microsoft.com/office/powerpoint/2010/main" val="31550200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F54B9AC7-E711-F547-93F8-ED2D5152B430}" type="datetimeFigureOut">
              <a:rPr lang="en-US"/>
              <a:pPr>
                <a:defRPr/>
              </a:pPr>
              <a:t>3/29/2017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E6A0679-F213-D045-A0C4-ECBA38737254}" type="slidenum">
              <a:rPr lang="en-US"/>
              <a:pPr>
                <a:defRPr/>
              </a:pPr>
              <a:t>‹#›</a:t>
            </a:fld>
            <a:endParaRPr lang="en-US"/>
          </a:p>
        </p:txBody>
      </p:sp>
    </p:spTree>
    <p:extLst>
      <p:ext uri="{BB962C8B-B14F-4D97-AF65-F5344CB8AC3E}">
        <p14:creationId xmlns:p14="http://schemas.microsoft.com/office/powerpoint/2010/main" val="36285355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DBEF02D-5191-3240-B780-7C70CD5E8FC9}" type="datetimeFigureOut">
              <a:rPr lang="en-US"/>
              <a:pPr>
                <a:defRPr/>
              </a:pPr>
              <a:t>3/29/2017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2D0429B1-3D98-E144-9EE3-16A50094534C}" type="slidenum">
              <a:rPr lang="en-US"/>
              <a:pPr>
                <a:defRPr/>
              </a:pPr>
              <a:t>‹#›</a:t>
            </a:fld>
            <a:endParaRPr lang="en-US"/>
          </a:p>
        </p:txBody>
      </p:sp>
    </p:spTree>
    <p:extLst>
      <p:ext uri="{BB962C8B-B14F-4D97-AF65-F5344CB8AC3E}">
        <p14:creationId xmlns:p14="http://schemas.microsoft.com/office/powerpoint/2010/main" val="351802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3/29/2017</a:t>
            </a:fld>
            <a:endParaRPr lang="en-US">
              <a:solidFill>
                <a:prstClr val="black">
                  <a:tint val="75000"/>
                </a:prstClr>
              </a:solidFill>
              <a:latin typeface="Times New Roman"/>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7" name="Slide Number Placeholder 6"/>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24513791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4F49904-A0AB-6648-A26D-A2C8ABC8F87D}" type="datetimeFigureOut">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9BA3920-4FCA-DF4F-92F4-07F0D46C9F99}" type="slidenum">
              <a:rPr lang="en-US"/>
              <a:pPr>
                <a:defRPr/>
              </a:pPr>
              <a:t>‹#›</a:t>
            </a:fld>
            <a:endParaRPr lang="en-US"/>
          </a:p>
        </p:txBody>
      </p:sp>
    </p:spTree>
    <p:extLst>
      <p:ext uri="{BB962C8B-B14F-4D97-AF65-F5344CB8AC3E}">
        <p14:creationId xmlns:p14="http://schemas.microsoft.com/office/powerpoint/2010/main" val="22653851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D37D696-BE34-F74F-AB9E-019FC56FAF02}" type="datetimeFigureOut">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5C473710-55CD-1449-8C3F-89FAF89303C3}" type="slidenum">
              <a:rPr lang="en-US"/>
              <a:pPr>
                <a:defRPr/>
              </a:pPr>
              <a:t>‹#›</a:t>
            </a:fld>
            <a:endParaRPr lang="en-US"/>
          </a:p>
        </p:txBody>
      </p:sp>
    </p:spTree>
    <p:extLst>
      <p:ext uri="{BB962C8B-B14F-4D97-AF65-F5344CB8AC3E}">
        <p14:creationId xmlns:p14="http://schemas.microsoft.com/office/powerpoint/2010/main" val="39952902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a:off x="0" y="990600"/>
            <a:ext cx="9144000" cy="5386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6" name="Title 5"/>
          <p:cNvSpPr>
            <a:spLocks noGrp="1"/>
          </p:cNvSpPr>
          <p:nvPr>
            <p:ph type="title"/>
          </p:nvPr>
        </p:nvSpPr>
        <p:spPr>
          <a:xfrm>
            <a:off x="0" y="2670048"/>
            <a:ext cx="9144000" cy="704088"/>
          </a:xfrm>
        </p:spPr>
        <p:txBody>
          <a:bodyPr/>
          <a:lstStyle>
            <a:lvl1pPr marL="0" indent="0" algn="ctr">
              <a:defRPr/>
            </a:lvl1pPr>
          </a:lstStyle>
          <a:p>
            <a:r>
              <a:rPr lang="en-US" smtClean="0"/>
              <a:t>Click to edit Master title style</a:t>
            </a:r>
            <a:endParaRPr lang="en-US" dirty="0"/>
          </a:p>
        </p:txBody>
      </p:sp>
      <p:sp>
        <p:nvSpPr>
          <p:cNvPr id="4" name="Date Placeholder 1"/>
          <p:cNvSpPr>
            <a:spLocks noGrp="1"/>
          </p:cNvSpPr>
          <p:nvPr>
            <p:ph type="dt" sz="half" idx="10"/>
          </p:nvPr>
        </p:nvSpPr>
        <p:spPr>
          <a:xfrm>
            <a:off x="7010400" y="5943600"/>
            <a:ext cx="2133600" cy="365125"/>
          </a:xfrm>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7191651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a typeface="Osaka"/>
              <a:cs typeface="Osaka"/>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a typeface="Osaka"/>
              <a:cs typeface="Osaka"/>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774B5B0-D303-6D40-BBC3-4E4E3AF55CBE}"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14321083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655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C9B717-BCA7-7F4F-A993-243AFD4F9C85}"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6645661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0C9AB3-FD00-884F-8B63-B5BB6905B8E1}"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339409986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7D5C7-F469-DE44-80F0-AAD6651B50C7}"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8044324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A4132B-2241-4847-86CE-8D6C43141822}"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24697577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A09B14-1681-BC4B-9CD9-72C16097CE03}"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25751074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CAEED069-3A6E-FE47-830A-6CF8A08CF75B}"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1164783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3/29/2017</a:t>
            </a:fld>
            <a:endParaRPr lang="en-US">
              <a:solidFill>
                <a:prstClr val="black">
                  <a:tint val="75000"/>
                </a:prstClr>
              </a:solidFill>
              <a:latin typeface="Times New Roman"/>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9" name="Slide Number Placeholder 8"/>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395177054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77E090-9057-AB46-BA8C-E0E92A3B744B}"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35646287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663818-4BE5-FF4E-B84B-07B28E1B02F6}"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9291156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0BDE5A-C79D-E14B-B194-82962BDD6953}"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336781758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4DC451-DF2F-E642-8AE1-6A7D33035BBA}"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49579037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58AA7-17B8-FA48-876E-360CE9CCBF6F}"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14383013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038DD7-1522-224D-BD83-D510FA3A6F9A}"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9957622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C1EDD0-7895-D346-95EB-D8589F03E577}"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30493494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AE7B7F72-8676-3C4E-9106-4CF46DE82773}"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8411014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8A4651-55AC-9349-8E6C-39C89BE84D1C}"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26111288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589021-803B-9942-901C-D5A0923124D7}"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1301241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3/29/2017</a:t>
            </a:fld>
            <a:endParaRPr lang="en-US">
              <a:solidFill>
                <a:prstClr val="black">
                  <a:tint val="75000"/>
                </a:prstClr>
              </a:solidFill>
              <a:latin typeface="Times New Roman"/>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5" name="Slide Number Placeholder 4"/>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376294500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34924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568075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39947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83811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141032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1367327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630677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039892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98398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0280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3/29/2017</a:t>
            </a:fld>
            <a:endParaRPr lang="en-US">
              <a:solidFill>
                <a:prstClr val="black">
                  <a:tint val="75000"/>
                </a:prstClr>
              </a:solidFill>
              <a:latin typeface="Times New Roman"/>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4" name="Slide Number Placeholder 3"/>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35367693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284955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Osaka"/>
              <a:cs typeface="Osaka"/>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Osaka"/>
              <a:cs typeface="Osaka"/>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98F0514-6AD1-3A47-885C-D56F71317F68}" type="slidenum">
              <a:rPr lang="en-US">
                <a:solidFill>
                  <a:srgbClr val="000000"/>
                </a:solidFill>
                <a:latin typeface="Arial"/>
                <a:ea typeface="Osaka"/>
                <a:cs typeface="Osaka"/>
              </a:rPr>
              <a:pPr/>
              <a:t>‹#›</a:t>
            </a:fld>
            <a:endParaRPr lang="en-US">
              <a:solidFill>
                <a:srgbClr val="000000"/>
              </a:solidFill>
              <a:latin typeface="Arial"/>
              <a:ea typeface="Osaka"/>
              <a:cs typeface="Osaka"/>
            </a:endParaRPr>
          </a:p>
        </p:txBody>
      </p:sp>
    </p:spTree>
    <p:extLst>
      <p:ext uri="{BB962C8B-B14F-4D97-AF65-F5344CB8AC3E}">
        <p14:creationId xmlns:p14="http://schemas.microsoft.com/office/powerpoint/2010/main" val="266336252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89722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586608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8131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16049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27729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4597003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38369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8090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3/29/2017</a:t>
            </a:fld>
            <a:endParaRPr lang="en-US">
              <a:solidFill>
                <a:prstClr val="black">
                  <a:tint val="75000"/>
                </a:prstClr>
              </a:solidFill>
              <a:latin typeface="Times New Roman"/>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7" name="Slide Number Placeholder 6"/>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295515783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89379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141686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9117512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Osaka"/>
              <a:cs typeface="Osaka"/>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Osaka"/>
              <a:cs typeface="Osaka"/>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98F0514-6AD1-3A47-885C-D56F71317F68}" type="slidenum">
              <a:rPr lang="en-US">
                <a:solidFill>
                  <a:srgbClr val="000000"/>
                </a:solidFill>
                <a:latin typeface="Arial"/>
                <a:ea typeface="Osaka"/>
                <a:cs typeface="Osaka"/>
              </a:rPr>
              <a:pPr/>
              <a:t>‹#›</a:t>
            </a:fld>
            <a:endParaRPr lang="en-US">
              <a:solidFill>
                <a:srgbClr val="000000"/>
              </a:solidFill>
              <a:latin typeface="Arial"/>
              <a:ea typeface="Osaka"/>
              <a:cs typeface="Osaka"/>
            </a:endParaRPr>
          </a:p>
        </p:txBody>
      </p:sp>
    </p:spTree>
    <p:extLst>
      <p:ext uri="{BB962C8B-B14F-4D97-AF65-F5344CB8AC3E}">
        <p14:creationId xmlns:p14="http://schemas.microsoft.com/office/powerpoint/2010/main" val="195863905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309149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161558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080431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57447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147343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435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BBE82-AC7C-7142-B730-9C68B543D5FC}"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5689B-0DBB-FE45-9FDF-CC0CF66FB3A6}" type="slidenum">
              <a:rPr lang="en-US" smtClean="0"/>
              <a:t>‹#›</a:t>
            </a:fld>
            <a:endParaRPr lang="en-US"/>
          </a:p>
        </p:txBody>
      </p:sp>
    </p:spTree>
    <p:extLst>
      <p:ext uri="{BB962C8B-B14F-4D97-AF65-F5344CB8AC3E}">
        <p14:creationId xmlns:p14="http://schemas.microsoft.com/office/powerpoint/2010/main" val="3091362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3/29/2017</a:t>
            </a:fld>
            <a:endParaRPr lang="en-US">
              <a:solidFill>
                <a:prstClr val="black">
                  <a:tint val="75000"/>
                </a:prstClr>
              </a:solidFill>
              <a:latin typeface="Times New Roman"/>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7" name="Slide Number Placeholder 6"/>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354359647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682263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763418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19231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209838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281361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Osaka"/>
              <a:cs typeface="Osaka"/>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Osaka"/>
              <a:cs typeface="Osaka"/>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98F0514-6AD1-3A47-885C-D56F71317F68}" type="slidenum">
              <a:rPr lang="en-US">
                <a:solidFill>
                  <a:srgbClr val="000000"/>
                </a:solidFill>
                <a:latin typeface="Arial"/>
                <a:ea typeface="Osaka"/>
                <a:cs typeface="Osaka"/>
              </a:rPr>
              <a:pPr/>
              <a:t>‹#›</a:t>
            </a:fld>
            <a:endParaRPr lang="en-US">
              <a:solidFill>
                <a:srgbClr val="000000"/>
              </a:solidFill>
              <a:latin typeface="Arial"/>
              <a:ea typeface="Osaka"/>
              <a:cs typeface="Osaka"/>
            </a:endParaRPr>
          </a:p>
        </p:txBody>
      </p:sp>
    </p:spTree>
    <p:extLst>
      <p:ext uri="{BB962C8B-B14F-4D97-AF65-F5344CB8AC3E}">
        <p14:creationId xmlns:p14="http://schemas.microsoft.com/office/powerpoint/2010/main" val="201259962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D566B1-3346-1642-AC4C-28260533E6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44589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731537-7569-B549-AC93-27D2912E0C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714472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C66E10-6369-0743-BED7-7BE1EA6F1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1642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9507DE-F201-B248-8BC9-1183430576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846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3/29/2017</a:t>
            </a:fld>
            <a:endParaRPr lang="en-US">
              <a:solidFill>
                <a:prstClr val="black">
                  <a:tint val="75000"/>
                </a:prstClr>
              </a:solidFill>
              <a:latin typeface="Times New Roman"/>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6" name="Slide Number Placeholder 5"/>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18262633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4ECFAF-7C9E-3145-BB54-46F7551D9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216958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077E46-A270-334E-9835-22576E80A4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160733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947C44-A16F-CD4E-BA28-CFA9CAD22E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798532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9354BB-CF78-7142-8A55-81253716C5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967139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089DF3-543A-FD4B-B672-6CA7BE5EE0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19223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26859-405B-3C45-AEE2-539673473C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945264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10C6E8-8585-F54C-BF69-4949382B3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699249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2EC808-CF07-1248-BC81-84DE0D1C8C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537721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A53FF1-79B5-3F41-9B40-D336947355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426714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B5149C-6F58-D843-B4CE-BD91DC1870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1552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3/29/2017</a:t>
            </a:fld>
            <a:endParaRPr lang="en-US">
              <a:solidFill>
                <a:prstClr val="black">
                  <a:tint val="75000"/>
                </a:prstClr>
              </a:solidFill>
              <a:latin typeface="Times New Roman"/>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6" name="Slide Number Placeholder 5"/>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223821432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8672399"/>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1085493"/>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6403703"/>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1146401"/>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1414801"/>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9626869"/>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316352"/>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7320899"/>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1229984"/>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490946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latin typeface="Times New Roman"/>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latin typeface="Times New Roman"/>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DE3CB580-9F0F-2944-BD57-5F491678D788}" type="slidenum">
              <a:rPr lang="en-US">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232557542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7458933"/>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Arial" charset="0"/>
              </a:defRPr>
            </a:lvl1pPr>
          </a:lstStyle>
          <a:p>
            <a:pPr>
              <a:defRPr/>
            </a:pPr>
            <a:fld id="{E2877F64-A40D-694E-A3EC-6FEE268EA86D}" type="datetimeFigureOut">
              <a:rPr lang="en-US"/>
              <a:pPr>
                <a:defRPr/>
              </a:pPr>
              <a:t>3/29/2017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159EB61B-A3BA-CE48-B2E5-F9F9208F722B}" type="slidenum">
              <a:rPr lang="en-US"/>
              <a:pPr>
                <a:defRPr/>
              </a:pPr>
              <a:t>‹#›</a:t>
            </a:fld>
            <a:endParaRPr lang="en-US"/>
          </a:p>
        </p:txBody>
      </p:sp>
    </p:spTree>
    <p:extLst>
      <p:ext uri="{BB962C8B-B14F-4D97-AF65-F5344CB8AC3E}">
        <p14:creationId xmlns:p14="http://schemas.microsoft.com/office/powerpoint/2010/main" val="249947989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Arial" charset="0"/>
              </a:defRPr>
            </a:lvl1pPr>
          </a:lstStyle>
          <a:p>
            <a:pPr>
              <a:defRPr/>
            </a:pPr>
            <a:fld id="{652421C7-C878-B040-9E1E-30BC7A16AE72}" type="datetimeFigureOut">
              <a:rPr lang="en-US"/>
              <a:pPr>
                <a:defRPr/>
              </a:pPr>
              <a:t>3/29/2017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EB56D339-42E0-0444-B074-790163F15844}" type="slidenum">
              <a:rPr lang="en-US"/>
              <a:pPr>
                <a:defRPr/>
              </a:pPr>
              <a:t>‹#›</a:t>
            </a:fld>
            <a:endParaRPr lang="en-US"/>
          </a:p>
        </p:txBody>
      </p:sp>
    </p:spTree>
    <p:extLst>
      <p:ext uri="{BB962C8B-B14F-4D97-AF65-F5344CB8AC3E}">
        <p14:creationId xmlns:p14="http://schemas.microsoft.com/office/powerpoint/2010/main" val="97681817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Arial" charset="0"/>
              </a:defRPr>
            </a:lvl1pPr>
          </a:lstStyle>
          <a:p>
            <a:pPr>
              <a:defRPr/>
            </a:pPr>
            <a:fld id="{24465A4B-A1B5-BA43-9BD8-82939AF2F10E}" type="datetimeFigureOut">
              <a:rPr lang="en-US"/>
              <a:pPr>
                <a:defRPr/>
              </a:pPr>
              <a:t>3/29/2017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15E73632-3030-A848-8CC0-DF305D2DA482}" type="slidenum">
              <a:rPr lang="en-US"/>
              <a:pPr>
                <a:defRPr/>
              </a:pPr>
              <a:t>‹#›</a:t>
            </a:fld>
            <a:endParaRPr lang="en-US"/>
          </a:p>
        </p:txBody>
      </p:sp>
    </p:spTree>
    <p:extLst>
      <p:ext uri="{BB962C8B-B14F-4D97-AF65-F5344CB8AC3E}">
        <p14:creationId xmlns:p14="http://schemas.microsoft.com/office/powerpoint/2010/main" val="377229814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Arial" charset="0"/>
              </a:defRPr>
            </a:lvl1pPr>
          </a:lstStyle>
          <a:p>
            <a:pPr>
              <a:defRPr/>
            </a:pPr>
            <a:fld id="{044F2E75-CE73-2448-AB4C-07FF901C1368}" type="datetimeFigureOut">
              <a:rPr lang="en-US"/>
              <a:pPr>
                <a:defRPr/>
              </a:pPr>
              <a:t>3/29/2017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C1A74E1E-80E9-AE48-8DC3-333D740590F7}" type="slidenum">
              <a:rPr lang="en-US"/>
              <a:pPr>
                <a:defRPr/>
              </a:pPr>
              <a:t>‹#›</a:t>
            </a:fld>
            <a:endParaRPr lang="en-US"/>
          </a:p>
        </p:txBody>
      </p:sp>
    </p:spTree>
    <p:extLst>
      <p:ext uri="{BB962C8B-B14F-4D97-AF65-F5344CB8AC3E}">
        <p14:creationId xmlns:p14="http://schemas.microsoft.com/office/powerpoint/2010/main" val="145405655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Arial" charset="0"/>
              </a:defRPr>
            </a:lvl1pPr>
          </a:lstStyle>
          <a:p>
            <a:pPr>
              <a:defRPr/>
            </a:pPr>
            <a:fld id="{5C848B61-0F7B-164A-8F41-A43EA4EA9890}" type="datetimeFigureOut">
              <a:rPr lang="en-US"/>
              <a:pPr>
                <a:defRPr/>
              </a:pPr>
              <a:t>3/29/2017</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8440FBA5-B4B2-BD41-9344-FB97B5B21E90}" type="slidenum">
              <a:rPr lang="en-US"/>
              <a:pPr>
                <a:defRPr/>
              </a:pPr>
              <a:t>‹#›</a:t>
            </a:fld>
            <a:endParaRPr lang="en-US"/>
          </a:p>
        </p:txBody>
      </p:sp>
    </p:spTree>
    <p:extLst>
      <p:ext uri="{BB962C8B-B14F-4D97-AF65-F5344CB8AC3E}">
        <p14:creationId xmlns:p14="http://schemas.microsoft.com/office/powerpoint/2010/main" val="4976524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Arial" charset="0"/>
              </a:defRPr>
            </a:lvl1pPr>
          </a:lstStyle>
          <a:p>
            <a:pPr>
              <a:defRPr/>
            </a:pPr>
            <a:fld id="{6B8815A5-6D5B-714D-8334-0CF057BDB9EB}" type="datetimeFigureOut">
              <a:rPr lang="en-US"/>
              <a:pPr>
                <a:defRPr/>
              </a:pPr>
              <a:t>3/29/2017</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616B7416-D7E4-804F-A23A-A0D958000CDF}" type="slidenum">
              <a:rPr lang="en-US"/>
              <a:pPr>
                <a:defRPr/>
              </a:pPr>
              <a:t>‹#›</a:t>
            </a:fld>
            <a:endParaRPr lang="en-US"/>
          </a:p>
        </p:txBody>
      </p:sp>
    </p:spTree>
    <p:extLst>
      <p:ext uri="{BB962C8B-B14F-4D97-AF65-F5344CB8AC3E}">
        <p14:creationId xmlns:p14="http://schemas.microsoft.com/office/powerpoint/2010/main" val="47865030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Arial" charset="0"/>
              </a:defRPr>
            </a:lvl1pPr>
          </a:lstStyle>
          <a:p>
            <a:pPr>
              <a:defRPr/>
            </a:pPr>
            <a:fld id="{A3426FE7-9178-6D45-8596-79BC781E5154}" type="datetimeFigureOut">
              <a:rPr lang="en-US"/>
              <a:pPr>
                <a:defRPr/>
              </a:pPr>
              <a:t>3/29/2017</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EA807567-C3B4-6D4E-89FC-395B69DABDC0}" type="slidenum">
              <a:rPr lang="en-US"/>
              <a:pPr>
                <a:defRPr/>
              </a:pPr>
              <a:t>‹#›</a:t>
            </a:fld>
            <a:endParaRPr lang="en-US"/>
          </a:p>
        </p:txBody>
      </p:sp>
    </p:spTree>
    <p:extLst>
      <p:ext uri="{BB962C8B-B14F-4D97-AF65-F5344CB8AC3E}">
        <p14:creationId xmlns:p14="http://schemas.microsoft.com/office/powerpoint/2010/main" val="19445545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Arial" charset="0"/>
              </a:defRPr>
            </a:lvl1pPr>
          </a:lstStyle>
          <a:p>
            <a:pPr>
              <a:defRPr/>
            </a:pPr>
            <a:fld id="{55D88D33-987E-E741-93F8-7A1F97E6FEB7}" type="datetimeFigureOut">
              <a:rPr lang="en-US"/>
              <a:pPr>
                <a:defRPr/>
              </a:pPr>
              <a:t>3/29/2017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3A46B611-F5A4-BE4E-ABF4-BB5AB0CCA92E}" type="slidenum">
              <a:rPr lang="en-US"/>
              <a:pPr>
                <a:defRPr/>
              </a:pPr>
              <a:t>‹#›</a:t>
            </a:fld>
            <a:endParaRPr lang="en-US"/>
          </a:p>
        </p:txBody>
      </p:sp>
    </p:spTree>
    <p:extLst>
      <p:ext uri="{BB962C8B-B14F-4D97-AF65-F5344CB8AC3E}">
        <p14:creationId xmlns:p14="http://schemas.microsoft.com/office/powerpoint/2010/main" val="340385351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Arial" charset="0"/>
              </a:defRPr>
            </a:lvl1pPr>
          </a:lstStyle>
          <a:p>
            <a:pPr>
              <a:defRPr/>
            </a:pPr>
            <a:fld id="{D4B5D0F5-24E1-E64F-AE33-583B986755BB}" type="datetimeFigureOut">
              <a:rPr lang="en-US"/>
              <a:pPr>
                <a:defRPr/>
              </a:pPr>
              <a:t>3/29/2017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4AAD1550-B352-FE49-84DD-1AAF1CA8453B}" type="slidenum">
              <a:rPr lang="en-US"/>
              <a:pPr>
                <a:defRPr/>
              </a:pPr>
              <a:t>‹#›</a:t>
            </a:fld>
            <a:endParaRPr lang="en-US"/>
          </a:p>
        </p:txBody>
      </p:sp>
    </p:spTree>
    <p:extLst>
      <p:ext uri="{BB962C8B-B14F-4D97-AF65-F5344CB8AC3E}">
        <p14:creationId xmlns:p14="http://schemas.microsoft.com/office/powerpoint/2010/main" val="2303824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09F722-84B7-6C48-9C4E-D8E16E485A37}"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02736989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Arial" charset="0"/>
              </a:defRPr>
            </a:lvl1pPr>
          </a:lstStyle>
          <a:p>
            <a:pPr>
              <a:defRPr/>
            </a:pPr>
            <a:fld id="{F593CA43-C7AF-C340-B442-CEC250BE814C}" type="datetimeFigureOut">
              <a:rPr lang="en-US"/>
              <a:pPr>
                <a:defRPr/>
              </a:pPr>
              <a:t>3/29/2017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D3850793-015B-E64A-868B-B69633383C0D}" type="slidenum">
              <a:rPr lang="en-US"/>
              <a:pPr>
                <a:defRPr/>
              </a:pPr>
              <a:t>‹#›</a:t>
            </a:fld>
            <a:endParaRPr lang="en-US"/>
          </a:p>
        </p:txBody>
      </p:sp>
    </p:spTree>
    <p:extLst>
      <p:ext uri="{BB962C8B-B14F-4D97-AF65-F5344CB8AC3E}">
        <p14:creationId xmlns:p14="http://schemas.microsoft.com/office/powerpoint/2010/main" val="382559304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Arial" charset="0"/>
              </a:defRPr>
            </a:lvl1pPr>
          </a:lstStyle>
          <a:p>
            <a:pPr>
              <a:defRPr/>
            </a:pPr>
            <a:fld id="{CB241A66-C5A7-F045-8B2C-CD9C2846F3BC}" type="datetimeFigureOut">
              <a:rPr lang="en-US"/>
              <a:pPr>
                <a:defRPr/>
              </a:pPr>
              <a:t>3/29/2017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369C8C25-EF17-3848-8F7C-E92C38FF31E8}" type="slidenum">
              <a:rPr lang="en-US"/>
              <a:pPr>
                <a:defRPr/>
              </a:pPr>
              <a:t>‹#›</a:t>
            </a:fld>
            <a:endParaRPr lang="en-US"/>
          </a:p>
        </p:txBody>
      </p:sp>
    </p:spTree>
    <p:extLst>
      <p:ext uri="{BB962C8B-B14F-4D97-AF65-F5344CB8AC3E}">
        <p14:creationId xmlns:p14="http://schemas.microsoft.com/office/powerpoint/2010/main" val="109213475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fontAlgn="base">
              <a:spcBef>
                <a:spcPct val="0"/>
              </a:spcBef>
              <a:spcAft>
                <a:spcPct val="0"/>
              </a:spcAft>
              <a:defRPr>
                <a:solidFill>
                  <a:srgbClr val="000000"/>
                </a:solidFill>
                <a:latin typeface="Arial"/>
                <a:ea typeface="Osaka"/>
                <a:cs typeface="Osaka"/>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fontAlgn="base">
              <a:spcBef>
                <a:spcPct val="0"/>
              </a:spcBef>
              <a:spcAft>
                <a:spcPct val="0"/>
              </a:spcAft>
              <a:defRPr>
                <a:solidFill>
                  <a:srgbClr val="000000"/>
                </a:solidFill>
                <a:latin typeface="Arial"/>
                <a:ea typeface="Osaka"/>
                <a:cs typeface="Osaka"/>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wrap="square" numCol="1" anchorCtr="0" compatLnSpc="1">
            <a:prstTxWarp prst="textNoShape">
              <a:avLst/>
            </a:prstTxWarp>
          </a:bodyPr>
          <a:lstStyle>
            <a:lvl1pPr fontAlgn="base">
              <a:spcBef>
                <a:spcPct val="0"/>
              </a:spcBef>
              <a:spcAft>
                <a:spcPct val="0"/>
              </a:spcAft>
              <a:defRPr>
                <a:solidFill>
                  <a:srgbClr val="000000"/>
                </a:solidFill>
                <a:latin typeface="Arial" charset="0"/>
                <a:ea typeface="ＭＳ Ｐゴシック" charset="0"/>
                <a:cs typeface="Osaka" charset="0"/>
              </a:defRPr>
            </a:lvl1pPr>
          </a:lstStyle>
          <a:p>
            <a:pPr>
              <a:defRPr/>
            </a:pPr>
            <a:fld id="{2DCEE90E-1B7B-5C4B-B2DD-98BFAD789E17}" type="slidenum">
              <a:rPr lang="en-US"/>
              <a:pPr>
                <a:defRPr/>
              </a:pPr>
              <a:t>‹#›</a:t>
            </a:fld>
            <a:endParaRPr lang="en-US"/>
          </a:p>
        </p:txBody>
      </p:sp>
    </p:spTree>
    <p:extLst>
      <p:ext uri="{BB962C8B-B14F-4D97-AF65-F5344CB8AC3E}">
        <p14:creationId xmlns:p14="http://schemas.microsoft.com/office/powerpoint/2010/main" val="395693172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986967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568881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864683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7243843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054976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881722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06061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BBCC94-44BD-804C-97D7-ECE2F0004D8C}"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39392492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3886364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06326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2185336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680103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334633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955834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326665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275895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705646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53327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FD618D-EF4C-9443-96FE-710B58135ABE}"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46460376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271686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593175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513623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9787981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4465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2590C4-5E1D-5C41-9D5F-DB1BC63D48EF}"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752847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70DDA9-1AB5-D24D-BDBA-206F9ACAB99E}"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200063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6"/>
          <p:cNvSpPr>
            <a:spLocks noGrp="1" noChangeArrowheads="1"/>
          </p:cNvSpPr>
          <p:nvPr>
            <p:ph type="sldNum" sz="quarter" idx="12"/>
          </p:nvPr>
        </p:nvSpPr>
        <p:spPr>
          <a:ln/>
        </p:spPr>
        <p:txBody>
          <a:bodyPr/>
          <a:lstStyle>
            <a:lvl1pPr>
              <a:defRPr/>
            </a:lvl1pPr>
          </a:lstStyle>
          <a:p>
            <a:pPr>
              <a:defRPr/>
            </a:pPr>
            <a:fld id="{90BEBCD8-34C2-D942-8068-44A93E3FA192}"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408994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2BBE82-AC7C-7142-B730-9C68B543D5FC}"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5689B-0DBB-FE45-9FDF-CC0CF66FB3A6}" type="slidenum">
              <a:rPr lang="en-US" smtClean="0"/>
              <a:t>‹#›</a:t>
            </a:fld>
            <a:endParaRPr lang="en-US"/>
          </a:p>
        </p:txBody>
      </p:sp>
    </p:spTree>
    <p:extLst>
      <p:ext uri="{BB962C8B-B14F-4D97-AF65-F5344CB8AC3E}">
        <p14:creationId xmlns:p14="http://schemas.microsoft.com/office/powerpoint/2010/main" val="1239751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pPr>
              <a:defRPr/>
            </a:pPr>
            <a:fld id="{DFCE2839-0D6C-5E42-BDBA-53DE52E10458}"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190640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DF4E46-5E12-7F4D-8A8D-460DB913CE15}"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782120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CE558A-0A5F-DD48-9E31-BD5F8B1B2798}"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887471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63BDEF-A59F-6749-A634-B3200C779009}"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078480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453F4-9AC0-EA4D-B158-3A76D8058120}"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738162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6ADC7E-2C31-B340-BF38-D0F78E8A2CD3}"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747223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B497CC-350D-4548-935E-FC77DF2A5815}"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336484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6DA227-8F71-DE4D-8DBA-ED496613DA3B}"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581473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4196617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56448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2BBE82-AC7C-7142-B730-9C68B543D5FC}"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5689B-0DBB-FE45-9FDF-CC0CF66FB3A6}" type="slidenum">
              <a:rPr lang="en-US" smtClean="0"/>
              <a:t>‹#›</a:t>
            </a:fld>
            <a:endParaRPr lang="en-US"/>
          </a:p>
        </p:txBody>
      </p:sp>
    </p:spTree>
    <p:extLst>
      <p:ext uri="{BB962C8B-B14F-4D97-AF65-F5344CB8AC3E}">
        <p14:creationId xmlns:p14="http://schemas.microsoft.com/office/powerpoint/2010/main" val="30713520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8140998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537259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743890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4102783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03663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126093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079684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894922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485655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451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2BBE82-AC7C-7142-B730-9C68B543D5FC}"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5689B-0DBB-FE45-9FDF-CC0CF66FB3A6}" type="slidenum">
              <a:rPr lang="en-US" smtClean="0"/>
              <a:t>‹#›</a:t>
            </a:fld>
            <a:endParaRPr lang="en-US"/>
          </a:p>
        </p:txBody>
      </p:sp>
    </p:spTree>
    <p:extLst>
      <p:ext uri="{BB962C8B-B14F-4D97-AF65-F5344CB8AC3E}">
        <p14:creationId xmlns:p14="http://schemas.microsoft.com/office/powerpoint/2010/main" val="13147635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37125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4288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25019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83886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66727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09718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26839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31257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80266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98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2BBE82-AC7C-7142-B730-9C68B543D5FC}"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75689B-0DBB-FE45-9FDF-CC0CF66FB3A6}" type="slidenum">
              <a:rPr lang="en-US" smtClean="0"/>
              <a:t>‹#›</a:t>
            </a:fld>
            <a:endParaRPr lang="en-US"/>
          </a:p>
        </p:txBody>
      </p:sp>
    </p:spTree>
    <p:extLst>
      <p:ext uri="{BB962C8B-B14F-4D97-AF65-F5344CB8AC3E}">
        <p14:creationId xmlns:p14="http://schemas.microsoft.com/office/powerpoint/2010/main" val="2735102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Osaka"/>
              <a:cs typeface="Osaka"/>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Osaka"/>
              <a:cs typeface="Osaka"/>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98F0514-6AD1-3A47-885C-D56F71317F68}" type="slidenum">
              <a:rPr lang="en-US">
                <a:solidFill>
                  <a:srgbClr val="000000"/>
                </a:solidFill>
                <a:latin typeface="Arial"/>
                <a:ea typeface="Osaka"/>
                <a:cs typeface="Osaka"/>
              </a:rPr>
              <a:pPr/>
              <a:t>‹#›</a:t>
            </a:fld>
            <a:endParaRPr lang="en-US">
              <a:solidFill>
                <a:srgbClr val="000000"/>
              </a:solidFill>
              <a:latin typeface="Arial"/>
              <a:ea typeface="Osaka"/>
              <a:cs typeface="Osaka"/>
            </a:endParaRPr>
          </a:p>
        </p:txBody>
      </p:sp>
    </p:spTree>
    <p:extLst>
      <p:ext uri="{BB962C8B-B14F-4D97-AF65-F5344CB8AC3E}">
        <p14:creationId xmlns:p14="http://schemas.microsoft.com/office/powerpoint/2010/main" val="32331254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5516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1396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55858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94602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4089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18438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31301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14559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2297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BBE82-AC7C-7142-B730-9C68B543D5FC}"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5689B-0DBB-FE45-9FDF-CC0CF66FB3A6}" type="slidenum">
              <a:rPr lang="en-US" smtClean="0"/>
              <a:t>‹#›</a:t>
            </a:fld>
            <a:endParaRPr lang="en-US"/>
          </a:p>
        </p:txBody>
      </p:sp>
    </p:spTree>
    <p:extLst>
      <p:ext uri="{BB962C8B-B14F-4D97-AF65-F5344CB8AC3E}">
        <p14:creationId xmlns:p14="http://schemas.microsoft.com/office/powerpoint/2010/main" val="39950663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43536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113449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Osaka"/>
              <a:cs typeface="Osaka"/>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Osaka"/>
              <a:cs typeface="Osaka"/>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98F0514-6AD1-3A47-885C-D56F71317F68}" type="slidenum">
              <a:rPr lang="en-US">
                <a:solidFill>
                  <a:srgbClr val="000000"/>
                </a:solidFill>
                <a:latin typeface="Arial"/>
                <a:ea typeface="Osaka"/>
                <a:cs typeface="Osaka"/>
              </a:rPr>
              <a:pPr/>
              <a:t>‹#›</a:t>
            </a:fld>
            <a:endParaRPr lang="en-US">
              <a:solidFill>
                <a:srgbClr val="000000"/>
              </a:solidFill>
              <a:latin typeface="Arial"/>
              <a:ea typeface="Osaka"/>
              <a:cs typeface="Osaka"/>
            </a:endParaRPr>
          </a:p>
        </p:txBody>
      </p:sp>
    </p:spTree>
    <p:extLst>
      <p:ext uri="{BB962C8B-B14F-4D97-AF65-F5344CB8AC3E}">
        <p14:creationId xmlns:p14="http://schemas.microsoft.com/office/powerpoint/2010/main" val="27547848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65434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631193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961360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23207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504710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77264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0085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BBE82-AC7C-7142-B730-9C68B543D5FC}"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5689B-0DBB-FE45-9FDF-CC0CF66FB3A6}" type="slidenum">
              <a:rPr lang="en-US" smtClean="0"/>
              <a:t>‹#›</a:t>
            </a:fld>
            <a:endParaRPr lang="en-US"/>
          </a:p>
        </p:txBody>
      </p:sp>
    </p:spTree>
    <p:extLst>
      <p:ext uri="{BB962C8B-B14F-4D97-AF65-F5344CB8AC3E}">
        <p14:creationId xmlns:p14="http://schemas.microsoft.com/office/powerpoint/2010/main" val="23529698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44726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67545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75806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48097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Osaka"/>
              <a:cs typeface="Osaka"/>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Osaka"/>
              <a:cs typeface="Osaka"/>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98F0514-6AD1-3A47-885C-D56F71317F68}" type="slidenum">
              <a:rPr lang="en-US">
                <a:solidFill>
                  <a:srgbClr val="000000"/>
                </a:solidFill>
                <a:latin typeface="Arial"/>
                <a:ea typeface="Osaka"/>
                <a:cs typeface="Osaka"/>
              </a:rPr>
              <a:pPr/>
              <a:t>‹#›</a:t>
            </a:fld>
            <a:endParaRPr lang="en-US">
              <a:solidFill>
                <a:srgbClr val="000000"/>
              </a:solidFill>
              <a:latin typeface="Arial"/>
              <a:ea typeface="Osaka"/>
              <a:cs typeface="Osaka"/>
            </a:endParaRPr>
          </a:p>
        </p:txBody>
      </p:sp>
    </p:spTree>
    <p:extLst>
      <p:ext uri="{BB962C8B-B14F-4D97-AF65-F5344CB8AC3E}">
        <p14:creationId xmlns:p14="http://schemas.microsoft.com/office/powerpoint/2010/main" val="40983107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474123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23457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63952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96844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986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BBE82-AC7C-7142-B730-9C68B543D5FC}"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5689B-0DBB-FE45-9FDF-CC0CF66FB3A6}" type="slidenum">
              <a:rPr lang="en-US" smtClean="0"/>
              <a:t>‹#›</a:t>
            </a:fld>
            <a:endParaRPr lang="en-US"/>
          </a:p>
        </p:txBody>
      </p:sp>
    </p:spTree>
    <p:extLst>
      <p:ext uri="{BB962C8B-B14F-4D97-AF65-F5344CB8AC3E}">
        <p14:creationId xmlns:p14="http://schemas.microsoft.com/office/powerpoint/2010/main" val="41433371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8198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750390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70841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33864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99942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856792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Osaka"/>
              <a:cs typeface="Osaka"/>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Osaka"/>
              <a:cs typeface="Osaka"/>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98F0514-6AD1-3A47-885C-D56F71317F68}" type="slidenum">
              <a:rPr lang="en-US">
                <a:solidFill>
                  <a:srgbClr val="000000"/>
                </a:solidFill>
                <a:latin typeface="Arial"/>
                <a:ea typeface="Osaka"/>
                <a:cs typeface="Osaka"/>
              </a:rPr>
              <a:pPr/>
              <a:t>‹#›</a:t>
            </a:fld>
            <a:endParaRPr lang="en-US">
              <a:solidFill>
                <a:srgbClr val="000000"/>
              </a:solidFill>
              <a:latin typeface="Arial"/>
              <a:ea typeface="Osaka"/>
              <a:cs typeface="Osaka"/>
            </a:endParaRPr>
          </a:p>
        </p:txBody>
      </p:sp>
    </p:spTree>
    <p:extLst>
      <p:ext uri="{BB962C8B-B14F-4D97-AF65-F5344CB8AC3E}">
        <p14:creationId xmlns:p14="http://schemas.microsoft.com/office/powerpoint/2010/main" val="12281978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655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C9B717-BCA7-7F4F-A993-243AFD4F9C85}"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21829993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0C9AB3-FD00-884F-8B63-B5BB6905B8E1}"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30588625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7D5C7-F469-DE44-80F0-AAD6651B50C7}" type="slidenum">
              <a:rPr lang="en-US">
                <a:solidFill>
                  <a:srgbClr val="000000"/>
                </a:solidFill>
                <a:ea typeface="Osaka"/>
                <a:cs typeface="Osaka"/>
              </a:rPr>
              <a:pPr>
                <a:defRPr/>
              </a:pPr>
              <a:t>‹#›</a:t>
            </a:fld>
            <a:endParaRPr lang="en-US">
              <a:solidFill>
                <a:srgbClr val="000000"/>
              </a:solidFill>
              <a:ea typeface="Osaka"/>
              <a:cs typeface="Osaka"/>
            </a:endParaRPr>
          </a:p>
        </p:txBody>
      </p:sp>
    </p:spTree>
    <p:extLst>
      <p:ext uri="{BB962C8B-B14F-4D97-AF65-F5344CB8AC3E}">
        <p14:creationId xmlns:p14="http://schemas.microsoft.com/office/powerpoint/2010/main" val="324111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10.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theme" Target="../theme/theme13.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heme" Target="../theme/theme14.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theme" Target="../theme/theme15.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theme" Target="../theme/theme16.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theme" Target="../theme/theme17.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7.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18.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theme" Target="../theme/theme19.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0.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1.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9.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BBE82-AC7C-7142-B730-9C68B543D5FC}" type="datetimeFigureOut">
              <a:rPr lang="en-US" smtClean="0"/>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5689B-0DBB-FE45-9FDF-CC0CF66FB3A6}" type="slidenum">
              <a:rPr lang="en-US" smtClean="0"/>
              <a:t>‹#›</a:t>
            </a:fld>
            <a:endParaRPr lang="en-US"/>
          </a:p>
        </p:txBody>
      </p:sp>
    </p:spTree>
    <p:extLst>
      <p:ext uri="{BB962C8B-B14F-4D97-AF65-F5344CB8AC3E}">
        <p14:creationId xmlns:p14="http://schemas.microsoft.com/office/powerpoint/2010/main" val="3945586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85800" y="609600"/>
            <a:ext cx="7772400" cy="1143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85800" y="6248400"/>
            <a:ext cx="19050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smtClean="0">
                <a:ea typeface="+mn-ea"/>
                <a:cs typeface="+mn-cs"/>
              </a:defRPr>
            </a:lvl1pPr>
          </a:lstStyle>
          <a:p>
            <a:pPr defTabSz="914400" eaLnBrk="0" fontAlgn="base" hangingPunct="0">
              <a:spcBef>
                <a:spcPct val="0"/>
              </a:spcBef>
              <a:spcAft>
                <a:spcPct val="0"/>
              </a:spcAft>
              <a:defRPr/>
            </a:pPr>
            <a:endParaRPr lang="en-US">
              <a:solidFill>
                <a:srgbClr val="000000"/>
              </a:solidFill>
              <a:latin typeface="Arial" charset="0"/>
              <a:ea typeface="Osaka"/>
              <a:cs typeface="Osaka"/>
            </a:endParaRPr>
          </a:p>
        </p:txBody>
      </p:sp>
      <p:sp>
        <p:nvSpPr>
          <p:cNvPr id="6451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ea typeface="+mn-ea"/>
                <a:cs typeface="+mn-cs"/>
              </a:defRPr>
            </a:lvl1pPr>
          </a:lstStyle>
          <a:p>
            <a:pPr defTabSz="914400" eaLnBrk="0" fontAlgn="base" hangingPunct="0">
              <a:spcBef>
                <a:spcPct val="0"/>
              </a:spcBef>
              <a:spcAft>
                <a:spcPct val="0"/>
              </a:spcAft>
              <a:defRPr/>
            </a:pPr>
            <a:endParaRPr lang="en-US">
              <a:solidFill>
                <a:srgbClr val="000000"/>
              </a:solidFill>
              <a:latin typeface="Arial" charset="0"/>
              <a:ea typeface="Osaka"/>
              <a:cs typeface="Osaka"/>
            </a:endParaRPr>
          </a:p>
        </p:txBody>
      </p:sp>
      <p:sp>
        <p:nvSpPr>
          <p:cNvPr id="6451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ea typeface="+mn-ea"/>
                <a:cs typeface="+mn-cs"/>
              </a:defRPr>
            </a:lvl1pPr>
          </a:lstStyle>
          <a:p>
            <a:pPr defTabSz="914400" eaLnBrk="0" fontAlgn="base" hangingPunct="0">
              <a:spcBef>
                <a:spcPct val="0"/>
              </a:spcBef>
              <a:spcAft>
                <a:spcPct val="0"/>
              </a:spcAft>
              <a:defRPr/>
            </a:pPr>
            <a:fld id="{6A0C172E-9CD4-0C48-97C3-D84B03CC96A4}" type="slidenum">
              <a:rPr lang="en-US">
                <a:solidFill>
                  <a:srgbClr val="000000"/>
                </a:solidFill>
                <a:latin typeface="Arial" charset="0"/>
                <a:ea typeface="Osaka"/>
                <a:cs typeface="Osaka"/>
              </a:rPr>
              <a:pPr defTabSz="914400" eaLnBrk="0" fontAlgn="base" hangingPunct="0">
                <a:spcBef>
                  <a:spcPct val="0"/>
                </a:spcBef>
                <a:spcAft>
                  <a:spcPct val="0"/>
                </a:spcAft>
                <a:defRPr/>
              </a:pPr>
              <a:t>‹#›</a:t>
            </a:fld>
            <a:endParaRPr lang="en-US">
              <a:solidFill>
                <a:srgbClr val="000000"/>
              </a:solidFill>
              <a:latin typeface="Arial" charset="0"/>
              <a:ea typeface="Osaka"/>
              <a:cs typeface="Osaka"/>
            </a:endParaRPr>
          </a:p>
        </p:txBody>
      </p:sp>
    </p:spTree>
    <p:extLst>
      <p:ext uri="{BB962C8B-B14F-4D97-AF65-F5344CB8AC3E}">
        <p14:creationId xmlns:p14="http://schemas.microsoft.com/office/powerpoint/2010/main" val="10164374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FB68DB37-1BA0-9045-B26A-7A5EA1B97320}"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64433640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994"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4995"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5D3B83C-7626-A349-907F-54C2DDFA7C68}" type="datetimeFigureOut">
              <a:rPr lang="en-US"/>
              <a:pPr>
                <a:defRPr/>
              </a:pPr>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327198DE-2112-BD4E-A497-BDDB78922507}" type="slidenum">
              <a:rPr lang="en-US"/>
              <a:pPr>
                <a:defRPr/>
              </a:pPr>
              <a:t>‹#›</a:t>
            </a:fld>
            <a:endParaRPr lang="en-US"/>
          </a:p>
        </p:txBody>
      </p:sp>
    </p:spTree>
    <p:extLst>
      <p:ext uri="{BB962C8B-B14F-4D97-AF65-F5344CB8AC3E}">
        <p14:creationId xmlns:p14="http://schemas.microsoft.com/office/powerpoint/2010/main" val="32478248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85800" y="609600"/>
            <a:ext cx="7772400" cy="1143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85800" y="6248400"/>
            <a:ext cx="19050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smtClean="0">
                <a:ea typeface="+mn-ea"/>
                <a:cs typeface="+mn-cs"/>
              </a:defRPr>
            </a:lvl1pPr>
          </a:lstStyle>
          <a:p>
            <a:pPr defTabSz="914400" eaLnBrk="0" fontAlgn="base" hangingPunct="0">
              <a:spcBef>
                <a:spcPct val="0"/>
              </a:spcBef>
              <a:spcAft>
                <a:spcPct val="0"/>
              </a:spcAft>
              <a:defRPr/>
            </a:pPr>
            <a:endParaRPr lang="en-US">
              <a:solidFill>
                <a:srgbClr val="000000"/>
              </a:solidFill>
              <a:latin typeface="Arial" charset="0"/>
              <a:ea typeface="Osaka"/>
              <a:cs typeface="Osaka"/>
            </a:endParaRPr>
          </a:p>
        </p:txBody>
      </p:sp>
      <p:sp>
        <p:nvSpPr>
          <p:cNvPr id="6451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ea typeface="+mn-ea"/>
                <a:cs typeface="+mn-cs"/>
              </a:defRPr>
            </a:lvl1pPr>
          </a:lstStyle>
          <a:p>
            <a:pPr defTabSz="914400" eaLnBrk="0" fontAlgn="base" hangingPunct="0">
              <a:spcBef>
                <a:spcPct val="0"/>
              </a:spcBef>
              <a:spcAft>
                <a:spcPct val="0"/>
              </a:spcAft>
              <a:defRPr/>
            </a:pPr>
            <a:endParaRPr lang="en-US">
              <a:solidFill>
                <a:srgbClr val="000000"/>
              </a:solidFill>
              <a:latin typeface="Arial" charset="0"/>
              <a:ea typeface="Osaka"/>
              <a:cs typeface="Osaka"/>
            </a:endParaRPr>
          </a:p>
        </p:txBody>
      </p:sp>
      <p:sp>
        <p:nvSpPr>
          <p:cNvPr id="6451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ea typeface="+mn-ea"/>
                <a:cs typeface="+mn-cs"/>
              </a:defRPr>
            </a:lvl1pPr>
          </a:lstStyle>
          <a:p>
            <a:pPr defTabSz="914400" eaLnBrk="0" fontAlgn="base" hangingPunct="0">
              <a:spcBef>
                <a:spcPct val="0"/>
              </a:spcBef>
              <a:spcAft>
                <a:spcPct val="0"/>
              </a:spcAft>
              <a:defRPr/>
            </a:pPr>
            <a:fld id="{6A0C172E-9CD4-0C48-97C3-D84B03CC96A4}" type="slidenum">
              <a:rPr lang="en-US">
                <a:solidFill>
                  <a:srgbClr val="000000"/>
                </a:solidFill>
                <a:latin typeface="Arial" charset="0"/>
                <a:ea typeface="Osaka"/>
                <a:cs typeface="Osaka"/>
              </a:rPr>
              <a:pPr defTabSz="914400" eaLnBrk="0" fontAlgn="base" hangingPunct="0">
                <a:spcBef>
                  <a:spcPct val="0"/>
                </a:spcBef>
                <a:spcAft>
                  <a:spcPct val="0"/>
                </a:spcAft>
                <a:defRPr/>
              </a:pPr>
              <a:t>‹#›</a:t>
            </a:fld>
            <a:endParaRPr lang="en-US">
              <a:solidFill>
                <a:srgbClr val="000000"/>
              </a:solidFill>
              <a:latin typeface="Arial" charset="0"/>
              <a:ea typeface="Osaka"/>
              <a:cs typeface="Osaka"/>
            </a:endParaRPr>
          </a:p>
        </p:txBody>
      </p:sp>
    </p:spTree>
    <p:extLst>
      <p:ext uri="{BB962C8B-B14F-4D97-AF65-F5344CB8AC3E}">
        <p14:creationId xmlns:p14="http://schemas.microsoft.com/office/powerpoint/2010/main" val="1747322921"/>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38781494"/>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03775994"/>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7673589"/>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AEE72B4B-C82D-EA4C-91DD-27E6C5E5B781}"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140650575"/>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89000" y="177800"/>
            <a:ext cx="7366000" cy="17145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1026" name="Rectangle 2"/>
          <p:cNvSpPr>
            <a:spLocks noGrp="1" noChangeArrowheads="1"/>
          </p:cNvSpPr>
          <p:nvPr>
            <p:ph type="body" idx="1"/>
          </p:nvPr>
        </p:nvSpPr>
        <p:spPr bwMode="auto">
          <a:xfrm>
            <a:off x="889000" y="1943100"/>
            <a:ext cx="7366000" cy="40259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extLst>
      <p:ext uri="{BB962C8B-B14F-4D97-AF65-F5344CB8AC3E}">
        <p14:creationId xmlns:p14="http://schemas.microsoft.com/office/powerpoint/2010/main" val="2548109072"/>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604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033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462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018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447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019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591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163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8735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258"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259"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fld id="{7D05C47B-69E8-E349-9FC9-552B4C5AE602}" type="datetimeFigureOut">
              <a:rPr lang="en-US"/>
              <a:pPr>
                <a:defRPr/>
              </a:pPr>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6E46AFDE-2872-A046-B432-9DE211FD3BA1}" type="slidenum">
              <a:rPr lang="en-US"/>
              <a:pPr>
                <a:defRPr/>
              </a:pPr>
              <a:t>‹#›</a:t>
            </a:fld>
            <a:endParaRPr lang="en-US"/>
          </a:p>
        </p:txBody>
      </p:sp>
    </p:spTree>
    <p:extLst>
      <p:ext uri="{BB962C8B-B14F-4D97-AF65-F5344CB8AC3E}">
        <p14:creationId xmlns:p14="http://schemas.microsoft.com/office/powerpoint/2010/main" val="269718189"/>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 id="2147484249"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A5AA4-9E1E-4F4B-83A1-77FB6E8A782E}" type="datetimeFigureOut">
              <a:rPr lang="en-US" smtClean="0">
                <a:solidFill>
                  <a:prstClr val="black">
                    <a:tint val="75000"/>
                  </a:prstClr>
                </a:solidFill>
                <a:latin typeface="Times New Roman"/>
              </a:rPr>
              <a:pPr/>
              <a:t>3/29/2017</a:t>
            </a:fld>
            <a:endParaRPr lang="en-US">
              <a:solidFill>
                <a:prstClr val="black">
                  <a:tint val="75000"/>
                </a:prstClr>
              </a:solidFill>
              <a:latin typeface="Times New Roman"/>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Times New Roman"/>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4125692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399509"/>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BBE82-AC7C-7142-B730-9C68B543D5FC}"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5689B-0DBB-FE45-9FDF-CC0CF66FB3A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5093962"/>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BF9E09E0-EB20-0B4F-B33E-300CCB0249AA}"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8476332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18029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414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843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399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828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400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972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54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9116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8506467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727633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5579078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6EEC2-BBF7-F540-91CB-77E234581013}"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FD84E-A118-A941-B894-654A5CA83E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834264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85800" y="609600"/>
            <a:ext cx="7772400" cy="1143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85800" y="6248400"/>
            <a:ext cx="19050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smtClean="0">
                <a:ea typeface="+mn-ea"/>
                <a:cs typeface="+mn-cs"/>
              </a:defRPr>
            </a:lvl1pPr>
          </a:lstStyle>
          <a:p>
            <a:pPr defTabSz="914400" eaLnBrk="0" fontAlgn="base" hangingPunct="0">
              <a:spcBef>
                <a:spcPct val="0"/>
              </a:spcBef>
              <a:spcAft>
                <a:spcPct val="0"/>
              </a:spcAft>
              <a:defRPr/>
            </a:pPr>
            <a:endParaRPr lang="en-US">
              <a:solidFill>
                <a:srgbClr val="000000"/>
              </a:solidFill>
              <a:latin typeface="Arial" charset="0"/>
              <a:ea typeface="Osaka"/>
              <a:cs typeface="Osaka"/>
            </a:endParaRPr>
          </a:p>
        </p:txBody>
      </p:sp>
      <p:sp>
        <p:nvSpPr>
          <p:cNvPr id="6451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ea typeface="+mn-ea"/>
                <a:cs typeface="+mn-cs"/>
              </a:defRPr>
            </a:lvl1pPr>
          </a:lstStyle>
          <a:p>
            <a:pPr defTabSz="914400" eaLnBrk="0" fontAlgn="base" hangingPunct="0">
              <a:spcBef>
                <a:spcPct val="0"/>
              </a:spcBef>
              <a:spcAft>
                <a:spcPct val="0"/>
              </a:spcAft>
              <a:defRPr/>
            </a:pPr>
            <a:endParaRPr lang="en-US">
              <a:solidFill>
                <a:srgbClr val="000000"/>
              </a:solidFill>
              <a:latin typeface="Arial" charset="0"/>
              <a:ea typeface="Osaka"/>
              <a:cs typeface="Osaka"/>
            </a:endParaRPr>
          </a:p>
        </p:txBody>
      </p:sp>
      <p:sp>
        <p:nvSpPr>
          <p:cNvPr id="6451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ea typeface="+mn-ea"/>
                <a:cs typeface="+mn-cs"/>
              </a:defRPr>
            </a:lvl1pPr>
          </a:lstStyle>
          <a:p>
            <a:pPr defTabSz="914400" eaLnBrk="0" fontAlgn="base" hangingPunct="0">
              <a:spcBef>
                <a:spcPct val="0"/>
              </a:spcBef>
              <a:spcAft>
                <a:spcPct val="0"/>
              </a:spcAft>
              <a:defRPr/>
            </a:pPr>
            <a:fld id="{6A0C172E-9CD4-0C48-97C3-D84B03CC96A4}" type="slidenum">
              <a:rPr lang="en-US">
                <a:solidFill>
                  <a:srgbClr val="000000"/>
                </a:solidFill>
                <a:latin typeface="Arial" charset="0"/>
                <a:ea typeface="Osaka"/>
                <a:cs typeface="Osaka"/>
              </a:rPr>
              <a:pPr defTabSz="914400" eaLnBrk="0" fontAlgn="base" hangingPunct="0">
                <a:spcBef>
                  <a:spcPct val="0"/>
                </a:spcBef>
                <a:spcAft>
                  <a:spcPct val="0"/>
                </a:spcAft>
                <a:defRPr/>
              </a:pPr>
              <a:t>‹#›</a:t>
            </a:fld>
            <a:endParaRPr lang="en-US">
              <a:solidFill>
                <a:srgbClr val="000000"/>
              </a:solidFill>
              <a:latin typeface="Arial" charset="0"/>
              <a:ea typeface="Osaka"/>
              <a:cs typeface="Osaka"/>
            </a:endParaRPr>
          </a:p>
        </p:txBody>
      </p:sp>
    </p:spTree>
    <p:extLst>
      <p:ext uri="{BB962C8B-B14F-4D97-AF65-F5344CB8AC3E}">
        <p14:creationId xmlns:p14="http://schemas.microsoft.com/office/powerpoint/2010/main" val="299033640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2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9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86.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9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5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60.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8.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171.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3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188.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9.xml"/><Relationship Id="rId1" Type="http://schemas.openxmlformats.org/officeDocument/2006/relationships/slideLayout" Target="../slideLayouts/slideLayout188.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8.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4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9.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260.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19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5.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200.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2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impac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30850" cy="5918143"/>
          </a:xfrm>
          <a:prstGeom prst="rect">
            <a:avLst/>
          </a:prstGeom>
          <a:solidFill>
            <a:schemeClr val="bg1">
              <a:lumMod val="85000"/>
            </a:schemeClr>
          </a:solidFill>
        </p:spPr>
      </p:pic>
      <p:sp>
        <p:nvSpPr>
          <p:cNvPr id="6" name="TextBox 5"/>
          <p:cNvSpPr txBox="1"/>
          <p:nvPr/>
        </p:nvSpPr>
        <p:spPr>
          <a:xfrm>
            <a:off x="1988371" y="5984989"/>
            <a:ext cx="5360587" cy="646331"/>
          </a:xfrm>
          <a:prstGeom prst="rect">
            <a:avLst/>
          </a:prstGeom>
          <a:noFill/>
        </p:spPr>
        <p:txBody>
          <a:bodyPr wrap="none" rtlCol="0">
            <a:spAutoFit/>
          </a:bodyPr>
          <a:lstStyle/>
          <a:p>
            <a:r>
              <a:rPr lang="en-US" sz="3600" dirty="0" smtClean="0">
                <a:solidFill>
                  <a:srgbClr val="FFFFFF"/>
                </a:solidFill>
                <a:latin typeface="Calibri"/>
              </a:rPr>
              <a:t>Visible Learning for Literacy</a:t>
            </a:r>
            <a:endParaRPr lang="en-US" sz="3600" dirty="0">
              <a:solidFill>
                <a:srgbClr val="FFFFFF"/>
              </a:solidFill>
              <a:latin typeface="Calibri"/>
            </a:endParaRPr>
          </a:p>
        </p:txBody>
      </p:sp>
      <p:sp>
        <p:nvSpPr>
          <p:cNvPr id="2" name="TextBox 1"/>
          <p:cNvSpPr txBox="1"/>
          <p:nvPr/>
        </p:nvSpPr>
        <p:spPr>
          <a:xfrm>
            <a:off x="4957576" y="1209"/>
            <a:ext cx="4186423" cy="1015663"/>
          </a:xfrm>
          <a:prstGeom prst="rect">
            <a:avLst/>
          </a:prstGeom>
          <a:solidFill>
            <a:schemeClr val="bg1">
              <a:lumMod val="75000"/>
            </a:schemeClr>
          </a:solidFill>
        </p:spPr>
        <p:txBody>
          <a:bodyPr wrap="square" rtlCol="0">
            <a:spAutoFit/>
          </a:bodyPr>
          <a:lstStyle/>
          <a:p>
            <a:pPr algn="ctr"/>
            <a:r>
              <a:rPr lang="en-US" sz="3000" dirty="0" smtClean="0"/>
              <a:t>Doug Fisher</a:t>
            </a:r>
          </a:p>
          <a:p>
            <a:r>
              <a:rPr lang="en-US" sz="3000" dirty="0" err="1" smtClean="0"/>
              <a:t>www.fisherandfrey.com</a:t>
            </a:r>
            <a:endParaRPr lang="en-US" sz="3000" dirty="0"/>
          </a:p>
        </p:txBody>
      </p:sp>
    </p:spTree>
    <p:extLst>
      <p:ext uri="{BB962C8B-B14F-4D97-AF65-F5344CB8AC3E}">
        <p14:creationId xmlns:p14="http://schemas.microsoft.com/office/powerpoint/2010/main" val="534887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2"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5604"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5605"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25606"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5607"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5608"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25609"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25610"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25611"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25612"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25613"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25614"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25615"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25616"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25617"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25618"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19"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20"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21"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25622"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25623"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25624"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25625"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25626"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27"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25628" name="Text Box 29"/>
          <p:cNvSpPr txBox="1">
            <a:spLocks noChangeArrowheads="1"/>
          </p:cNvSpPr>
          <p:nvPr/>
        </p:nvSpPr>
        <p:spPr bwMode="auto">
          <a:xfrm rot="-2849498">
            <a:off x="1783557" y="2042318"/>
            <a:ext cx="6413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25629"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25630"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25631" name="Line 32"/>
          <p:cNvSpPr>
            <a:spLocks noChangeShapeType="1"/>
          </p:cNvSpPr>
          <p:nvPr/>
        </p:nvSpPr>
        <p:spPr bwMode="auto">
          <a:xfrm flipH="1" flipV="1">
            <a:off x="1377594" y="4335444"/>
            <a:ext cx="2965806" cy="84155"/>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32" name="Text Box 33"/>
          <p:cNvSpPr txBox="1">
            <a:spLocks noChangeArrowheads="1"/>
          </p:cNvSpPr>
          <p:nvPr/>
        </p:nvSpPr>
        <p:spPr bwMode="auto">
          <a:xfrm>
            <a:off x="2514600" y="4572000"/>
            <a:ext cx="3814190" cy="646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600" b="1" dirty="0" smtClean="0">
                <a:solidFill>
                  <a:srgbClr val="000000"/>
                </a:solidFill>
              </a:rPr>
              <a:t>Mobility: </a:t>
            </a:r>
            <a:r>
              <a:rPr lang="en-US" sz="3600" b="1" i="1" dirty="0">
                <a:solidFill>
                  <a:srgbClr val="000000"/>
                </a:solidFill>
              </a:rPr>
              <a:t>d</a:t>
            </a:r>
            <a:r>
              <a:rPr lang="en-US" sz="3600" b="1" dirty="0">
                <a:solidFill>
                  <a:srgbClr val="000000"/>
                </a:solidFill>
              </a:rPr>
              <a:t> = </a:t>
            </a:r>
            <a:r>
              <a:rPr lang="en-US" sz="3600" b="1" dirty="0" smtClean="0">
                <a:solidFill>
                  <a:srgbClr val="000000"/>
                </a:solidFill>
              </a:rPr>
              <a:t>-.34</a:t>
            </a:r>
            <a:endParaRPr lang="en-US" sz="3600" dirty="0">
              <a:solidFill>
                <a:srgbClr val="000000"/>
              </a:solidFill>
            </a:endParaRPr>
          </a:p>
        </p:txBody>
      </p:sp>
    </p:spTree>
    <p:extLst>
      <p:ext uri="{BB962C8B-B14F-4D97-AF65-F5344CB8AC3E}">
        <p14:creationId xmlns:p14="http://schemas.microsoft.com/office/powerpoint/2010/main" val="3337681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58"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19460"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19461"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19462"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19463"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19464"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19465"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19466"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19467"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19468"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19469"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19470"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19471"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19472"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19473"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19474"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75"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76"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77"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19478"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19479"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19480"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19481"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19482"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83"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19484" name="Text Box 29"/>
          <p:cNvSpPr txBox="1">
            <a:spLocks noChangeArrowheads="1"/>
          </p:cNvSpPr>
          <p:nvPr/>
        </p:nvSpPr>
        <p:spPr bwMode="auto">
          <a:xfrm rot="-2849498">
            <a:off x="1789907" y="2042318"/>
            <a:ext cx="6413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19485"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19486"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19487" name="Line 32"/>
          <p:cNvSpPr>
            <a:spLocks noChangeShapeType="1"/>
          </p:cNvSpPr>
          <p:nvPr/>
        </p:nvSpPr>
        <p:spPr bwMode="auto">
          <a:xfrm flipH="1" flipV="1">
            <a:off x="1676400" y="3657600"/>
            <a:ext cx="2590800" cy="83820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88" name="Text Box 33"/>
          <p:cNvSpPr txBox="1">
            <a:spLocks noChangeArrowheads="1"/>
          </p:cNvSpPr>
          <p:nvPr/>
        </p:nvSpPr>
        <p:spPr bwMode="auto">
          <a:xfrm>
            <a:off x="2193925" y="4549775"/>
            <a:ext cx="4584700" cy="6461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600" b="1">
                <a:solidFill>
                  <a:srgbClr val="000000"/>
                </a:solidFill>
              </a:rPr>
              <a:t>Retention: </a:t>
            </a:r>
            <a:r>
              <a:rPr lang="en-US" sz="3600" b="1" i="1">
                <a:solidFill>
                  <a:srgbClr val="000000"/>
                </a:solidFill>
              </a:rPr>
              <a:t>d</a:t>
            </a:r>
            <a:r>
              <a:rPr lang="en-US" sz="3600" b="1">
                <a:solidFill>
                  <a:srgbClr val="000000"/>
                </a:solidFill>
              </a:rPr>
              <a:t> = - 0.13</a:t>
            </a:r>
            <a:r>
              <a:rPr lang="en-US">
                <a:solidFill>
                  <a:srgbClr val="000000"/>
                </a:solidFill>
              </a:rPr>
              <a:t> </a:t>
            </a:r>
          </a:p>
        </p:txBody>
      </p:sp>
    </p:spTree>
    <p:extLst>
      <p:ext uri="{BB962C8B-B14F-4D97-AF65-F5344CB8AC3E}">
        <p14:creationId xmlns:p14="http://schemas.microsoft.com/office/powerpoint/2010/main" val="3000314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4"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3556"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3557"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23558"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3559"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3560"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23561"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23562"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23563"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23564"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23565"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23566"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23567"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23568"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23569"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23570"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3571"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3572"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3573"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23574"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23575"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23576"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23577"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23578"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3579"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23580" name="Text Box 29"/>
          <p:cNvSpPr txBox="1">
            <a:spLocks noChangeArrowheads="1"/>
          </p:cNvSpPr>
          <p:nvPr/>
        </p:nvSpPr>
        <p:spPr bwMode="auto">
          <a:xfrm rot="-2849498">
            <a:off x="1808957" y="2042318"/>
            <a:ext cx="6413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23581"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23582"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23583" name="Text Box 32"/>
          <p:cNvSpPr txBox="1">
            <a:spLocks noChangeArrowheads="1"/>
          </p:cNvSpPr>
          <p:nvPr/>
        </p:nvSpPr>
        <p:spPr bwMode="auto">
          <a:xfrm>
            <a:off x="1066800" y="4648200"/>
            <a:ext cx="6969125" cy="584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200" b="1" dirty="0">
                <a:solidFill>
                  <a:srgbClr val="000000"/>
                </a:solidFill>
              </a:rPr>
              <a:t>Ability Grouping/Tracking: </a:t>
            </a:r>
            <a:r>
              <a:rPr lang="en-US" sz="3200" b="1" i="1" dirty="0">
                <a:solidFill>
                  <a:srgbClr val="000000"/>
                </a:solidFill>
              </a:rPr>
              <a:t>d</a:t>
            </a:r>
            <a:r>
              <a:rPr lang="en-US" sz="3200" b="1" dirty="0">
                <a:solidFill>
                  <a:srgbClr val="000000"/>
                </a:solidFill>
              </a:rPr>
              <a:t> = 0.12</a:t>
            </a:r>
          </a:p>
        </p:txBody>
      </p:sp>
      <p:sp>
        <p:nvSpPr>
          <p:cNvPr id="23584" name="Line 33"/>
          <p:cNvSpPr>
            <a:spLocks noChangeShapeType="1"/>
          </p:cNvSpPr>
          <p:nvPr/>
        </p:nvSpPr>
        <p:spPr bwMode="auto">
          <a:xfrm flipH="1" flipV="1">
            <a:off x="2133600" y="2057400"/>
            <a:ext cx="2209800" cy="243840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8731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2"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5604"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5605"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25606"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5607"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5608"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25609"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25610"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25611"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25612"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25613"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25614"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25615"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25616"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25617"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25618"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19"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20"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21"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25622"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25623"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25624"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25625"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25626"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27"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25628" name="Text Box 29"/>
          <p:cNvSpPr txBox="1">
            <a:spLocks noChangeArrowheads="1"/>
          </p:cNvSpPr>
          <p:nvPr/>
        </p:nvSpPr>
        <p:spPr bwMode="auto">
          <a:xfrm rot="-2849498">
            <a:off x="1783557" y="2042318"/>
            <a:ext cx="6413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25629"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25630"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25631" name="Line 32"/>
          <p:cNvSpPr>
            <a:spLocks noChangeShapeType="1"/>
          </p:cNvSpPr>
          <p:nvPr/>
        </p:nvSpPr>
        <p:spPr bwMode="auto">
          <a:xfrm flipH="1" flipV="1">
            <a:off x="2819400" y="1810414"/>
            <a:ext cx="1524000" cy="2609183"/>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32" name="Text Box 33"/>
          <p:cNvSpPr txBox="1">
            <a:spLocks noChangeArrowheads="1"/>
          </p:cNvSpPr>
          <p:nvPr/>
        </p:nvSpPr>
        <p:spPr bwMode="auto">
          <a:xfrm>
            <a:off x="1298461" y="4611469"/>
            <a:ext cx="6345908" cy="646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600" b="1" dirty="0" smtClean="0">
                <a:solidFill>
                  <a:srgbClr val="000000"/>
                </a:solidFill>
              </a:rPr>
              <a:t>Teaching test taking: </a:t>
            </a:r>
            <a:r>
              <a:rPr lang="en-US" sz="3600" b="1" i="1" dirty="0">
                <a:solidFill>
                  <a:srgbClr val="000000"/>
                </a:solidFill>
              </a:rPr>
              <a:t>d</a:t>
            </a:r>
            <a:r>
              <a:rPr lang="en-US" sz="3600" b="1" dirty="0">
                <a:solidFill>
                  <a:srgbClr val="000000"/>
                </a:solidFill>
              </a:rPr>
              <a:t> = .</a:t>
            </a:r>
            <a:r>
              <a:rPr lang="en-US" sz="3600" b="1" dirty="0" smtClean="0">
                <a:solidFill>
                  <a:srgbClr val="000000"/>
                </a:solidFill>
              </a:rPr>
              <a:t>22</a:t>
            </a:r>
            <a:endParaRPr lang="en-US" sz="3600" dirty="0">
              <a:solidFill>
                <a:srgbClr val="000000"/>
              </a:solidFill>
            </a:endParaRPr>
          </a:p>
        </p:txBody>
      </p:sp>
    </p:spTree>
    <p:extLst>
      <p:ext uri="{BB962C8B-B14F-4D97-AF65-F5344CB8AC3E}">
        <p14:creationId xmlns:p14="http://schemas.microsoft.com/office/powerpoint/2010/main" val="3901939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6"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31748"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31749"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31750"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31751"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31752"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31753"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31754"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31755"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31756"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31757"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31758"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31759"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31760"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31761"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31762"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63"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64"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65"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31766"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31767"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31768"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31769"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31770"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71"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31772" name="Text Box 29"/>
          <p:cNvSpPr txBox="1">
            <a:spLocks noChangeArrowheads="1"/>
          </p:cNvSpPr>
          <p:nvPr/>
        </p:nvSpPr>
        <p:spPr bwMode="auto">
          <a:xfrm rot="-2849498">
            <a:off x="1793082" y="2042318"/>
            <a:ext cx="6413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31773"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31774"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31775" name="Line 32"/>
          <p:cNvSpPr>
            <a:spLocks noChangeShapeType="1"/>
          </p:cNvSpPr>
          <p:nvPr/>
        </p:nvSpPr>
        <p:spPr bwMode="auto">
          <a:xfrm flipV="1">
            <a:off x="4343400" y="1219200"/>
            <a:ext cx="152400" cy="320040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76" name="Text Box 33"/>
          <p:cNvSpPr txBox="1">
            <a:spLocks noChangeArrowheads="1"/>
          </p:cNvSpPr>
          <p:nvPr/>
        </p:nvSpPr>
        <p:spPr bwMode="auto">
          <a:xfrm>
            <a:off x="990600" y="4495800"/>
            <a:ext cx="6700838" cy="641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600" b="1" dirty="0">
                <a:solidFill>
                  <a:srgbClr val="000000"/>
                </a:solidFill>
              </a:rPr>
              <a:t>Small group learning: </a:t>
            </a:r>
            <a:r>
              <a:rPr lang="en-US" sz="3600" b="1" i="1" dirty="0">
                <a:solidFill>
                  <a:srgbClr val="000000"/>
                </a:solidFill>
              </a:rPr>
              <a:t>d</a:t>
            </a:r>
            <a:r>
              <a:rPr lang="en-US" sz="3600" b="1" dirty="0">
                <a:solidFill>
                  <a:srgbClr val="000000"/>
                </a:solidFill>
              </a:rPr>
              <a:t> = 0.49</a:t>
            </a:r>
          </a:p>
        </p:txBody>
      </p:sp>
    </p:spTree>
    <p:extLst>
      <p:ext uri="{BB962C8B-B14F-4D97-AF65-F5344CB8AC3E}">
        <p14:creationId xmlns:p14="http://schemas.microsoft.com/office/powerpoint/2010/main" val="4100524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6"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31748"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31749"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31750"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31751"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31752"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31753"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31754"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31755"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31756"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31757"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31758"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31759"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31760"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31761"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31762"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63"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64"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65"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31766"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31767"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31768"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31769"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31770"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71"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31772" name="Text Box 29"/>
          <p:cNvSpPr txBox="1">
            <a:spLocks noChangeArrowheads="1"/>
          </p:cNvSpPr>
          <p:nvPr/>
        </p:nvSpPr>
        <p:spPr bwMode="auto">
          <a:xfrm rot="-2849498">
            <a:off x="1793082" y="2042318"/>
            <a:ext cx="6413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31773"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31774"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31775" name="Line 32"/>
          <p:cNvSpPr>
            <a:spLocks noChangeShapeType="1"/>
          </p:cNvSpPr>
          <p:nvPr/>
        </p:nvSpPr>
        <p:spPr bwMode="auto">
          <a:xfrm flipV="1">
            <a:off x="4343400" y="1251958"/>
            <a:ext cx="719224" cy="3167642"/>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76" name="Text Box 33"/>
          <p:cNvSpPr txBox="1">
            <a:spLocks noChangeArrowheads="1"/>
          </p:cNvSpPr>
          <p:nvPr/>
        </p:nvSpPr>
        <p:spPr bwMode="auto">
          <a:xfrm>
            <a:off x="990600" y="4495800"/>
            <a:ext cx="6700838" cy="641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0"/>
              </a:spcBef>
              <a:spcAft>
                <a:spcPct val="0"/>
              </a:spcAft>
            </a:pPr>
            <a:r>
              <a:rPr lang="en-US" sz="3600" b="1" dirty="0" smtClean="0">
                <a:solidFill>
                  <a:srgbClr val="000000"/>
                </a:solidFill>
              </a:rPr>
              <a:t>Study Skills: </a:t>
            </a:r>
            <a:r>
              <a:rPr lang="en-US" sz="3600" b="1" i="1" dirty="0">
                <a:solidFill>
                  <a:srgbClr val="000000"/>
                </a:solidFill>
              </a:rPr>
              <a:t>d</a:t>
            </a:r>
            <a:r>
              <a:rPr lang="en-US" sz="3600" b="1" dirty="0">
                <a:solidFill>
                  <a:srgbClr val="000000"/>
                </a:solidFill>
              </a:rPr>
              <a:t> = </a:t>
            </a:r>
            <a:r>
              <a:rPr lang="en-US" sz="3600" b="1" dirty="0" smtClean="0">
                <a:solidFill>
                  <a:srgbClr val="000000"/>
                </a:solidFill>
              </a:rPr>
              <a:t>0.59</a:t>
            </a:r>
            <a:endParaRPr lang="en-US" sz="3600" b="1" dirty="0">
              <a:solidFill>
                <a:srgbClr val="000000"/>
              </a:solidFill>
            </a:endParaRPr>
          </a:p>
        </p:txBody>
      </p:sp>
    </p:spTree>
    <p:extLst>
      <p:ext uri="{BB962C8B-B14F-4D97-AF65-F5344CB8AC3E}">
        <p14:creationId xmlns:p14="http://schemas.microsoft.com/office/powerpoint/2010/main" val="3490816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6"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41988"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41989"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41990"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41991"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41992"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41993"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41994"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41995"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41996"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41997"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41998"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41999"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42000"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42001"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42002"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2003"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2004"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2005"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42006"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42007"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42008"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42009"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42010"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2011"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42012" name="Text Box 29"/>
          <p:cNvSpPr txBox="1">
            <a:spLocks noChangeArrowheads="1"/>
          </p:cNvSpPr>
          <p:nvPr/>
        </p:nvSpPr>
        <p:spPr bwMode="auto">
          <a:xfrm rot="-2849498">
            <a:off x="1793082" y="2042318"/>
            <a:ext cx="6413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42013"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42014"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42015" name="Line 32"/>
          <p:cNvSpPr>
            <a:spLocks noChangeShapeType="1"/>
          </p:cNvSpPr>
          <p:nvPr/>
        </p:nvSpPr>
        <p:spPr bwMode="auto">
          <a:xfrm flipV="1">
            <a:off x="4343400" y="1085183"/>
            <a:ext cx="1412789" cy="3344325"/>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2016" name="Text Box 33"/>
          <p:cNvSpPr txBox="1">
            <a:spLocks noChangeArrowheads="1"/>
          </p:cNvSpPr>
          <p:nvPr/>
        </p:nvSpPr>
        <p:spPr bwMode="auto">
          <a:xfrm>
            <a:off x="914400" y="4648200"/>
            <a:ext cx="184150" cy="641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endParaRPr lang="en-US" sz="3600" b="1">
              <a:solidFill>
                <a:srgbClr val="000000"/>
              </a:solidFill>
            </a:endParaRPr>
          </a:p>
        </p:txBody>
      </p:sp>
      <p:sp>
        <p:nvSpPr>
          <p:cNvPr id="42017" name="Text Box 34"/>
          <p:cNvSpPr txBox="1">
            <a:spLocks noChangeArrowheads="1"/>
          </p:cNvSpPr>
          <p:nvPr/>
        </p:nvSpPr>
        <p:spPr bwMode="auto">
          <a:xfrm>
            <a:off x="1547719" y="4598458"/>
            <a:ext cx="6200961" cy="646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0"/>
              </a:spcBef>
              <a:spcAft>
                <a:spcPct val="0"/>
              </a:spcAft>
            </a:pPr>
            <a:r>
              <a:rPr lang="en-US" sz="3600" b="1" dirty="0" smtClean="0">
                <a:solidFill>
                  <a:srgbClr val="000000"/>
                </a:solidFill>
              </a:rPr>
              <a:t>Repeated Reading: </a:t>
            </a:r>
            <a:r>
              <a:rPr lang="en-US" sz="3600" b="1" i="1" dirty="0">
                <a:solidFill>
                  <a:srgbClr val="000000"/>
                </a:solidFill>
              </a:rPr>
              <a:t>d</a:t>
            </a:r>
            <a:r>
              <a:rPr lang="en-US" sz="3600" b="1" dirty="0">
                <a:solidFill>
                  <a:srgbClr val="000000"/>
                </a:solidFill>
              </a:rPr>
              <a:t> = </a:t>
            </a:r>
            <a:r>
              <a:rPr lang="en-US" sz="3600" b="1" dirty="0" smtClean="0">
                <a:solidFill>
                  <a:srgbClr val="000000"/>
                </a:solidFill>
              </a:rPr>
              <a:t>0.67</a:t>
            </a:r>
            <a:endParaRPr lang="en-US" sz="3600" b="1" dirty="0">
              <a:solidFill>
                <a:srgbClr val="000000"/>
              </a:solidFill>
            </a:endParaRPr>
          </a:p>
        </p:txBody>
      </p:sp>
    </p:spTree>
    <p:extLst>
      <p:ext uri="{BB962C8B-B14F-4D97-AF65-F5344CB8AC3E}">
        <p14:creationId xmlns:p14="http://schemas.microsoft.com/office/powerpoint/2010/main" val="2726007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026"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2" name="Picture 1027"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Text Box 1028"/>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46084" name="Text Box 1029"/>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46085" name="Text Box 1030"/>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46086" name="Text Box 1031"/>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46087" name="Text Box 1032"/>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46088" name="Text Box 1033"/>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46089" name="Text Box 1034"/>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46090" name="Text Box 1035"/>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46091" name="Text Box 1036"/>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46092" name="Text Box 1037"/>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46093" name="Text Box 1038"/>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46094" name="Text Box 1039"/>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46095" name="Text Box 1040"/>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46096" name="Text Box 1041"/>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46097" name="Text Box 1042"/>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46098" name="Line 1043"/>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6099" name="Line 1044"/>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6100" name="Line 1045"/>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6101" name="Text Box 1046"/>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46102" name="Text Box 1047"/>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46103" name="Text Box 1048"/>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46104" name="Text Box 1049"/>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46105" name="Text Box 1050"/>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46106" name="Rectangle 1051"/>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6107" name="Text Box 1052"/>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46108" name="Text Box 1053"/>
          <p:cNvSpPr txBox="1">
            <a:spLocks noChangeArrowheads="1"/>
          </p:cNvSpPr>
          <p:nvPr/>
        </p:nvSpPr>
        <p:spPr bwMode="auto">
          <a:xfrm rot="-2849498">
            <a:off x="1793082" y="2042318"/>
            <a:ext cx="6413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46109" name="Text Box 1054"/>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46110" name="Text Box 1055"/>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46111" name="Line 1056"/>
          <p:cNvSpPr>
            <a:spLocks noChangeShapeType="1"/>
          </p:cNvSpPr>
          <p:nvPr/>
        </p:nvSpPr>
        <p:spPr bwMode="auto">
          <a:xfrm flipV="1">
            <a:off x="4343400" y="1752600"/>
            <a:ext cx="1828800" cy="274320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6112" name="Text Box 1057"/>
          <p:cNvSpPr txBox="1">
            <a:spLocks noChangeArrowheads="1"/>
          </p:cNvSpPr>
          <p:nvPr/>
        </p:nvSpPr>
        <p:spPr bwMode="auto">
          <a:xfrm>
            <a:off x="829733" y="4572000"/>
            <a:ext cx="7150665" cy="646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600" b="1" dirty="0" smtClean="0">
                <a:solidFill>
                  <a:srgbClr val="000000"/>
                </a:solidFill>
              </a:rPr>
              <a:t>Classroom Discussion: </a:t>
            </a:r>
            <a:r>
              <a:rPr lang="en-US" sz="3600" b="1" i="1" dirty="0" smtClean="0">
                <a:solidFill>
                  <a:srgbClr val="000000"/>
                </a:solidFill>
              </a:rPr>
              <a:t>d</a:t>
            </a:r>
            <a:r>
              <a:rPr lang="en-US" sz="3600" b="1" dirty="0" smtClean="0">
                <a:solidFill>
                  <a:srgbClr val="000000"/>
                </a:solidFill>
              </a:rPr>
              <a:t> </a:t>
            </a:r>
            <a:r>
              <a:rPr lang="en-US" sz="3600" b="1" dirty="0">
                <a:solidFill>
                  <a:srgbClr val="000000"/>
                </a:solidFill>
              </a:rPr>
              <a:t>= </a:t>
            </a:r>
            <a:r>
              <a:rPr lang="en-US" sz="3600" b="1" dirty="0" smtClean="0">
                <a:solidFill>
                  <a:srgbClr val="000000"/>
                </a:solidFill>
              </a:rPr>
              <a:t>0.82</a:t>
            </a:r>
            <a:endParaRPr lang="en-US" sz="3600" b="1" dirty="0">
              <a:solidFill>
                <a:srgbClr val="000000"/>
              </a:solidFill>
            </a:endParaRPr>
          </a:p>
        </p:txBody>
      </p:sp>
    </p:spTree>
    <p:extLst>
      <p:ext uri="{BB962C8B-B14F-4D97-AF65-F5344CB8AC3E}">
        <p14:creationId xmlns:p14="http://schemas.microsoft.com/office/powerpoint/2010/main" val="1301640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026"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2" name="Picture 1027"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Text Box 1028"/>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46084" name="Text Box 1029"/>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46085" name="Text Box 1030"/>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46086" name="Text Box 1031"/>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46087" name="Text Box 1032"/>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46088" name="Text Box 1033"/>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46089" name="Text Box 1034"/>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46090" name="Text Box 1035"/>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46091" name="Text Box 1036"/>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46092" name="Text Box 1037"/>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46093" name="Text Box 1038"/>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46094" name="Text Box 1039"/>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46095" name="Text Box 1040"/>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46096" name="Text Box 1041"/>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46097" name="Text Box 1042"/>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46098" name="Line 1043"/>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6099" name="Line 1044"/>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6100" name="Line 1045"/>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6101" name="Text Box 1046"/>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46102" name="Text Box 1047"/>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46103" name="Text Box 1048"/>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46104" name="Text Box 1049"/>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46105" name="Text Box 1050"/>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46106" name="Rectangle 1051"/>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6107" name="Text Box 1052"/>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46108" name="Text Box 1053"/>
          <p:cNvSpPr txBox="1">
            <a:spLocks noChangeArrowheads="1"/>
          </p:cNvSpPr>
          <p:nvPr/>
        </p:nvSpPr>
        <p:spPr bwMode="auto">
          <a:xfrm rot="-2849498">
            <a:off x="1793082" y="2042318"/>
            <a:ext cx="6413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46109" name="Text Box 1054"/>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46110" name="Text Box 1055"/>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46111" name="Line 1056"/>
          <p:cNvSpPr>
            <a:spLocks noChangeShapeType="1"/>
          </p:cNvSpPr>
          <p:nvPr/>
        </p:nvSpPr>
        <p:spPr bwMode="auto">
          <a:xfrm flipV="1">
            <a:off x="4343399" y="4335444"/>
            <a:ext cx="3580191" cy="160355"/>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6112" name="Text Box 1057"/>
          <p:cNvSpPr txBox="1">
            <a:spLocks noChangeArrowheads="1"/>
          </p:cNvSpPr>
          <p:nvPr/>
        </p:nvSpPr>
        <p:spPr bwMode="auto">
          <a:xfrm>
            <a:off x="381001" y="4572000"/>
            <a:ext cx="8234362" cy="646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600" b="1" dirty="0" smtClean="0">
                <a:solidFill>
                  <a:srgbClr val="000000"/>
                </a:solidFill>
              </a:rPr>
              <a:t>Collective Teacher Efficacy: </a:t>
            </a:r>
            <a:r>
              <a:rPr lang="en-US" sz="3600" b="1" i="1" dirty="0" smtClean="0">
                <a:solidFill>
                  <a:srgbClr val="000000"/>
                </a:solidFill>
              </a:rPr>
              <a:t>d</a:t>
            </a:r>
            <a:r>
              <a:rPr lang="en-US" sz="3600" b="1" dirty="0" smtClean="0">
                <a:solidFill>
                  <a:srgbClr val="000000"/>
                </a:solidFill>
              </a:rPr>
              <a:t> </a:t>
            </a:r>
            <a:r>
              <a:rPr lang="en-US" sz="3600" b="1" dirty="0">
                <a:solidFill>
                  <a:srgbClr val="000000"/>
                </a:solidFill>
              </a:rPr>
              <a:t>= </a:t>
            </a:r>
            <a:r>
              <a:rPr lang="en-US" sz="3600" b="1" dirty="0" smtClean="0">
                <a:solidFill>
                  <a:srgbClr val="000000"/>
                </a:solidFill>
              </a:rPr>
              <a:t>1.57</a:t>
            </a:r>
            <a:endParaRPr lang="en-US" sz="3600" b="1" dirty="0">
              <a:solidFill>
                <a:srgbClr val="000000"/>
              </a:solidFill>
            </a:endParaRPr>
          </a:p>
        </p:txBody>
      </p:sp>
    </p:spTree>
    <p:extLst>
      <p:ext uri="{BB962C8B-B14F-4D97-AF65-F5344CB8AC3E}">
        <p14:creationId xmlns:p14="http://schemas.microsoft.com/office/powerpoint/2010/main" val="962215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3143" y="0"/>
            <a:ext cx="10292943" cy="6858000"/>
          </a:xfrm>
          <a:prstGeom prst="rect">
            <a:avLst/>
          </a:prstGeom>
        </p:spPr>
      </p:pic>
      <p:sp>
        <p:nvSpPr>
          <p:cNvPr id="3" name="Content Placeholder 2"/>
          <p:cNvSpPr>
            <a:spLocks noGrp="1"/>
          </p:cNvSpPr>
          <p:nvPr>
            <p:ph idx="1"/>
          </p:nvPr>
        </p:nvSpPr>
        <p:spPr>
          <a:xfrm>
            <a:off x="296555" y="398250"/>
            <a:ext cx="8847445" cy="4114800"/>
          </a:xfrm>
        </p:spPr>
        <p:txBody>
          <a:bodyPr/>
          <a:lstStyle/>
          <a:p>
            <a:r>
              <a:rPr lang="en-US" dirty="0" smtClean="0"/>
              <a:t>Teachers know what students need to learn</a:t>
            </a:r>
          </a:p>
          <a:p>
            <a:r>
              <a:rPr lang="en-US" dirty="0" smtClean="0"/>
              <a:t>Teachers communicate learning intentions to students</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Teachers and students understand success criteria</a:t>
            </a:r>
          </a:p>
        </p:txBody>
      </p:sp>
    </p:spTree>
    <p:extLst>
      <p:ext uri="{BB962C8B-B14F-4D97-AF65-F5344CB8AC3E}">
        <p14:creationId xmlns:p14="http://schemas.microsoft.com/office/powerpoint/2010/main" val="645864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237281" y="1817935"/>
            <a:ext cx="6544355" cy="2862322"/>
          </a:xfrm>
          <a:prstGeom prst="rect">
            <a:avLst/>
          </a:prstGeom>
          <a:noFill/>
        </p:spPr>
        <p:txBody>
          <a:bodyPr wrap="square" rtlCol="0">
            <a:spAutoFit/>
          </a:bodyPr>
          <a:lstStyle/>
          <a:p>
            <a:r>
              <a:rPr lang="en-US" sz="6000" b="1" dirty="0">
                <a:solidFill>
                  <a:prstClr val="black"/>
                </a:solidFill>
                <a:latin typeface="Times New Roman"/>
              </a:rPr>
              <a:t>Every</a:t>
            </a:r>
            <a:r>
              <a:rPr lang="en-US" sz="4600" dirty="0">
                <a:solidFill>
                  <a:prstClr val="black"/>
                </a:solidFill>
                <a:latin typeface="Times New Roman"/>
              </a:rPr>
              <a:t> </a:t>
            </a:r>
            <a:r>
              <a:rPr lang="en-US" sz="5000" dirty="0">
                <a:solidFill>
                  <a:prstClr val="black"/>
                </a:solidFill>
                <a:latin typeface="Times New Roman"/>
              </a:rPr>
              <a:t>student deserves a </a:t>
            </a:r>
            <a:r>
              <a:rPr lang="en-US" sz="6000" i="1" dirty="0">
                <a:solidFill>
                  <a:prstClr val="black"/>
                </a:solidFill>
                <a:latin typeface="Times New Roman"/>
              </a:rPr>
              <a:t>great</a:t>
            </a:r>
            <a:r>
              <a:rPr lang="en-US" sz="4600" dirty="0">
                <a:solidFill>
                  <a:prstClr val="black"/>
                </a:solidFill>
                <a:latin typeface="Times New Roman"/>
              </a:rPr>
              <a:t> </a:t>
            </a:r>
            <a:r>
              <a:rPr lang="en-US" sz="5000" dirty="0">
                <a:solidFill>
                  <a:prstClr val="black"/>
                </a:solidFill>
                <a:latin typeface="Times New Roman"/>
              </a:rPr>
              <a:t>teacher, not by chance, but by </a:t>
            </a:r>
            <a:r>
              <a:rPr lang="en-US" sz="6000" b="1" dirty="0">
                <a:solidFill>
                  <a:prstClr val="black"/>
                </a:solidFill>
                <a:latin typeface="Times New Roman"/>
              </a:rPr>
              <a:t>design</a:t>
            </a:r>
            <a:r>
              <a:rPr lang="en-US" sz="4600" dirty="0">
                <a:solidFill>
                  <a:prstClr val="black"/>
                </a:solidFill>
                <a:latin typeface="Times New Roman"/>
              </a:rPr>
              <a:t>.</a:t>
            </a:r>
          </a:p>
        </p:txBody>
      </p:sp>
    </p:spTree>
    <p:extLst>
      <p:ext uri="{BB962C8B-B14F-4D97-AF65-F5344CB8AC3E}">
        <p14:creationId xmlns:p14="http://schemas.microsoft.com/office/powerpoint/2010/main" val="2331094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1"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0" name="Picture 9"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1" name="Text Box 13"/>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48132" name="Text Box 14"/>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48133" name="Text Box 15"/>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48134" name="Text Box 16"/>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48135" name="Text Box 17"/>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48136" name="Text Box 18"/>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48137" name="Text Box 19"/>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48138" name="Text Box 20"/>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48139" name="Text Box 21"/>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48140" name="Text Box 22"/>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48141" name="Text Box 23"/>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48142" name="Text Box 24"/>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48143" name="Text Box 25"/>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48144" name="Text Box 26"/>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48145" name="Text Box 27"/>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48146" name="Line 28"/>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8147" name="Line 29"/>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8148" name="Line 30"/>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8149" name="Text Box 31"/>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48150" name="Text Box 32"/>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48151" name="Text Box 33"/>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48152" name="Text Box 34"/>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48153" name="Text Box 35"/>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48154" name="Rectangle 37"/>
          <p:cNvSpPr>
            <a:spLocks noChangeArrowheads="1"/>
          </p:cNvSpPr>
          <p:nvPr/>
        </p:nvSpPr>
        <p:spPr bwMode="auto">
          <a:xfrm>
            <a:off x="385763" y="4512733"/>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8155" name="Text Box 3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48156" name="Text Box 40"/>
          <p:cNvSpPr txBox="1">
            <a:spLocks noChangeArrowheads="1"/>
          </p:cNvSpPr>
          <p:nvPr/>
        </p:nvSpPr>
        <p:spPr bwMode="auto">
          <a:xfrm rot="-2849498">
            <a:off x="1796257" y="2042318"/>
            <a:ext cx="6413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48157" name="Text Box 41"/>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48158" name="Text Box 42"/>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48159" name="TextBox 1"/>
          <p:cNvSpPr txBox="1">
            <a:spLocks noChangeArrowheads="1"/>
          </p:cNvSpPr>
          <p:nvPr/>
        </p:nvSpPr>
        <p:spPr bwMode="auto">
          <a:xfrm>
            <a:off x="2127605" y="4587449"/>
            <a:ext cx="547487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600" b="1" dirty="0" smtClean="0">
                <a:solidFill>
                  <a:srgbClr val="000000"/>
                </a:solidFill>
              </a:rPr>
              <a:t>Teacher Clarity: </a:t>
            </a:r>
            <a:r>
              <a:rPr lang="en-US" sz="3600" b="1" i="1" dirty="0">
                <a:solidFill>
                  <a:srgbClr val="000000"/>
                </a:solidFill>
              </a:rPr>
              <a:t>d</a:t>
            </a:r>
            <a:r>
              <a:rPr lang="en-US" sz="3600" b="1" dirty="0">
                <a:solidFill>
                  <a:srgbClr val="000000"/>
                </a:solidFill>
              </a:rPr>
              <a:t> = </a:t>
            </a:r>
            <a:r>
              <a:rPr lang="en-US" sz="3600" b="1" dirty="0" smtClean="0">
                <a:solidFill>
                  <a:srgbClr val="000000"/>
                </a:solidFill>
              </a:rPr>
              <a:t>0.75</a:t>
            </a:r>
            <a:endParaRPr lang="en-US" sz="3600" b="1" dirty="0">
              <a:solidFill>
                <a:srgbClr val="000000"/>
              </a:solidFill>
            </a:endParaRPr>
          </a:p>
        </p:txBody>
      </p:sp>
      <p:sp>
        <p:nvSpPr>
          <p:cNvPr id="48160" name="Line 32"/>
          <p:cNvSpPr>
            <a:spLocks noChangeShapeType="1"/>
          </p:cNvSpPr>
          <p:nvPr/>
        </p:nvSpPr>
        <p:spPr bwMode="auto">
          <a:xfrm flipV="1">
            <a:off x="4343400" y="1429028"/>
            <a:ext cx="2057363" cy="3066772"/>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24944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350"/>
            <a:ext cx="914400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194" name="Rectangle 2"/>
          <p:cNvSpPr>
            <a:spLocks/>
          </p:cNvSpPr>
          <p:nvPr/>
        </p:nvSpPr>
        <p:spPr bwMode="auto">
          <a:xfrm>
            <a:off x="0" y="349250"/>
            <a:ext cx="3657600"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algn="ctr" defTabSz="914400" fontAlgn="base">
              <a:spcBef>
                <a:spcPct val="0"/>
              </a:spcBef>
              <a:spcAft>
                <a:spcPct val="0"/>
              </a:spcAft>
            </a:pPr>
            <a:r>
              <a:rPr lang="en-US" sz="3200">
                <a:solidFill>
                  <a:srgbClr val="000000"/>
                </a:solidFill>
                <a:latin typeface="Optima" charset="0"/>
                <a:ea typeface="ＭＳ Ｐゴシック" charset="0"/>
                <a:cs typeface="ＭＳ Ｐゴシック" charset="0"/>
                <a:sym typeface="Optima" charset="0"/>
              </a:rPr>
              <a:t>The established purpose </a:t>
            </a:r>
          </a:p>
          <a:p>
            <a:pPr algn="ctr" defTabSz="914400" fontAlgn="base">
              <a:spcBef>
                <a:spcPct val="0"/>
              </a:spcBef>
              <a:spcAft>
                <a:spcPct val="0"/>
              </a:spcAft>
            </a:pPr>
            <a:r>
              <a:rPr lang="en-US" sz="4400">
                <a:solidFill>
                  <a:srgbClr val="000000"/>
                </a:solidFill>
                <a:latin typeface="Optima" charset="0"/>
                <a:ea typeface="ＭＳ Ｐゴシック" charset="0"/>
                <a:cs typeface="ＭＳ Ｐゴシック" charset="0"/>
                <a:sym typeface="Optima" charset="0"/>
              </a:rPr>
              <a:t>focuses</a:t>
            </a:r>
            <a:r>
              <a:rPr lang="en-US" sz="3200">
                <a:solidFill>
                  <a:srgbClr val="000000"/>
                </a:solidFill>
                <a:latin typeface="Optima" charset="0"/>
                <a:ea typeface="ＭＳ Ｐゴシック" charset="0"/>
                <a:cs typeface="ＭＳ Ｐゴシック" charset="0"/>
                <a:sym typeface="Optima" charset="0"/>
              </a:rPr>
              <a:t> </a:t>
            </a:r>
            <a:r>
              <a:rPr lang="en-US" sz="4400">
                <a:solidFill>
                  <a:srgbClr val="000000"/>
                </a:solidFill>
                <a:latin typeface="Optima" charset="0"/>
                <a:ea typeface="ＭＳ Ｐゴシック" charset="0"/>
                <a:cs typeface="ＭＳ Ｐゴシック" charset="0"/>
                <a:sym typeface="Optima" charset="0"/>
              </a:rPr>
              <a:t>on student learning</a:t>
            </a:r>
            <a:r>
              <a:rPr lang="en-US" sz="3200">
                <a:solidFill>
                  <a:srgbClr val="000000"/>
                </a:solidFill>
                <a:latin typeface="Optima" charset="0"/>
                <a:ea typeface="ＭＳ Ｐゴシック" charset="0"/>
                <a:cs typeface="ＭＳ Ｐゴシック" charset="0"/>
                <a:sym typeface="Optima" charset="0"/>
              </a:rPr>
              <a:t>, rather than an activity, assignment, or task.</a:t>
            </a:r>
          </a:p>
        </p:txBody>
      </p:sp>
    </p:spTree>
    <p:extLst>
      <p:ext uri="{BB962C8B-B14F-4D97-AF65-F5344CB8AC3E}">
        <p14:creationId xmlns:p14="http://schemas.microsoft.com/office/powerpoint/2010/main" val="161048937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4515" y="1401617"/>
            <a:ext cx="5986871" cy="4346903"/>
          </a:xfrm>
          <a:prstGeom prst="rect">
            <a:avLst/>
          </a:prstGeom>
        </p:spPr>
      </p:pic>
    </p:spTree>
    <p:extLst>
      <p:ext uri="{BB962C8B-B14F-4D97-AF65-F5344CB8AC3E}">
        <p14:creationId xmlns:p14="http://schemas.microsoft.com/office/powerpoint/2010/main" val="2691353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26933937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8000" y="647700"/>
            <a:ext cx="5080000" cy="676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ext Box 3"/>
          <p:cNvSpPr txBox="1">
            <a:spLocks noChangeArrowheads="1"/>
          </p:cNvSpPr>
          <p:nvPr/>
        </p:nvSpPr>
        <p:spPr bwMode="auto">
          <a:xfrm>
            <a:off x="2173288" y="212725"/>
            <a:ext cx="4371975" cy="830263"/>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defTabSz="914400">
              <a:defRPr/>
            </a:pPr>
            <a:r>
              <a:rPr lang="en-US" sz="4800" b="1" kern="0" dirty="0">
                <a:solidFill>
                  <a:srgbClr val="1F497D"/>
                </a:solidFill>
                <a:latin typeface="Calibri"/>
                <a:ea typeface="ＭＳ Ｐゴシック" charset="0"/>
                <a:cs typeface="ＭＳ Ｐゴシック" charset="0"/>
                <a:sym typeface="Arial"/>
              </a:rPr>
              <a:t>Three Questions</a:t>
            </a:r>
            <a:endParaRPr lang="en-US" sz="4000" b="1" kern="0" dirty="0">
              <a:solidFill>
                <a:srgbClr val="1F497D"/>
              </a:solidFill>
              <a:latin typeface="Calibri"/>
              <a:ea typeface="ＭＳ Ｐゴシック" charset="0"/>
              <a:cs typeface="ＭＳ Ｐゴシック" charset="0"/>
              <a:sym typeface="Arial"/>
            </a:endParaRPr>
          </a:p>
        </p:txBody>
      </p:sp>
      <p:sp>
        <p:nvSpPr>
          <p:cNvPr id="83971" name="TextBox 2"/>
          <p:cNvSpPr txBox="1">
            <a:spLocks noChangeArrowheads="1"/>
          </p:cNvSpPr>
          <p:nvPr/>
        </p:nvSpPr>
        <p:spPr bwMode="auto">
          <a:xfrm>
            <a:off x="3894138" y="1970088"/>
            <a:ext cx="47180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sz="2800">
                <a:solidFill>
                  <a:srgbClr val="000000"/>
                </a:solidFill>
                <a:latin typeface="Arial" charset="0"/>
                <a:ea typeface="ヒラギノ角ゴ ProN W3" charset="0"/>
                <a:cs typeface="ヒラギノ角ゴ ProN W3" charset="0"/>
              </a:defRPr>
            </a:lvl1pPr>
            <a:lvl2pPr marL="742950" indent="-285750" defTabSz="457200" eaLnBrk="0" hangingPunct="0">
              <a:defRPr sz="2800">
                <a:solidFill>
                  <a:srgbClr val="000000"/>
                </a:solidFill>
                <a:latin typeface="Arial" charset="0"/>
                <a:ea typeface="ヒラギノ角ゴ ProN W3" charset="0"/>
                <a:cs typeface="ヒラギノ角ゴ ProN W3" charset="0"/>
              </a:defRPr>
            </a:lvl2pPr>
            <a:lvl3pPr marL="1143000" indent="-228600" defTabSz="457200" eaLnBrk="0" hangingPunct="0">
              <a:defRPr sz="2800">
                <a:solidFill>
                  <a:srgbClr val="000000"/>
                </a:solidFill>
                <a:latin typeface="Arial" charset="0"/>
                <a:ea typeface="ヒラギノ角ゴ ProN W3" charset="0"/>
                <a:cs typeface="ヒラギノ角ゴ ProN W3" charset="0"/>
              </a:defRPr>
            </a:lvl3pPr>
            <a:lvl4pPr marL="1600200" indent="-228600" defTabSz="457200" eaLnBrk="0" hangingPunct="0">
              <a:defRPr sz="2800">
                <a:solidFill>
                  <a:srgbClr val="000000"/>
                </a:solidFill>
                <a:latin typeface="Arial" charset="0"/>
                <a:ea typeface="ヒラギノ角ゴ ProN W3" charset="0"/>
                <a:cs typeface="ヒラギノ角ゴ ProN W3" charset="0"/>
              </a:defRPr>
            </a:lvl4pPr>
            <a:lvl5pPr marL="2057400" indent="-228600" defTabSz="457200" eaLnBrk="0" hangingPunct="0">
              <a:defRPr sz="2800">
                <a:solidFill>
                  <a:srgbClr val="000000"/>
                </a:solidFill>
                <a:latin typeface="Arial" charset="0"/>
                <a:ea typeface="ヒラギノ角ゴ ProN W3" charset="0"/>
                <a:cs typeface="ヒラギノ角ゴ ProN W3" charset="0"/>
              </a:defRPr>
            </a:lvl5pPr>
            <a:lvl6pPr marL="25146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6pPr>
            <a:lvl7pPr marL="29718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7pPr>
            <a:lvl8pPr marL="34290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8pPr>
            <a:lvl9pPr marL="38862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9pPr>
          </a:lstStyle>
          <a:p>
            <a:pPr eaLnBrk="1" fontAlgn="base" hangingPunct="1">
              <a:spcBef>
                <a:spcPct val="0"/>
              </a:spcBef>
              <a:spcAft>
                <a:spcPct val="0"/>
              </a:spcAft>
            </a:pPr>
            <a:r>
              <a:rPr lang="en-US" sz="3000" b="1" kern="0" smtClean="0">
                <a:ea typeface="ＭＳ Ｐゴシック" charset="0"/>
                <a:sym typeface="Arial"/>
              </a:rPr>
              <a:t>What</a:t>
            </a:r>
            <a:r>
              <a:rPr lang="en-US" sz="3000" kern="0" smtClean="0">
                <a:ea typeface="ＭＳ Ｐゴシック" charset="0"/>
                <a:sym typeface="Arial"/>
              </a:rPr>
              <a:t> am I learning today?</a:t>
            </a:r>
          </a:p>
          <a:p>
            <a:pPr eaLnBrk="1" fontAlgn="base" hangingPunct="1">
              <a:spcBef>
                <a:spcPct val="0"/>
              </a:spcBef>
              <a:spcAft>
                <a:spcPct val="0"/>
              </a:spcAft>
            </a:pPr>
            <a:endParaRPr lang="en-US" sz="1800" kern="0" smtClean="0">
              <a:latin typeface="Calibri" charset="0"/>
              <a:ea typeface="ＭＳ Ｐゴシック" charset="0"/>
              <a:cs typeface="ＭＳ Ｐゴシック" charset="0"/>
              <a:sym typeface="Arial"/>
            </a:endParaRPr>
          </a:p>
        </p:txBody>
      </p:sp>
      <p:sp>
        <p:nvSpPr>
          <p:cNvPr id="83972" name="TextBox 3"/>
          <p:cNvSpPr txBox="1">
            <a:spLocks noChangeArrowheads="1"/>
          </p:cNvSpPr>
          <p:nvPr/>
        </p:nvSpPr>
        <p:spPr bwMode="auto">
          <a:xfrm>
            <a:off x="4135438" y="3611563"/>
            <a:ext cx="42481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sz="2800">
                <a:solidFill>
                  <a:srgbClr val="000000"/>
                </a:solidFill>
                <a:latin typeface="Arial" charset="0"/>
                <a:ea typeface="ヒラギノ角ゴ ProN W3" charset="0"/>
                <a:cs typeface="ヒラギノ角ゴ ProN W3" charset="0"/>
              </a:defRPr>
            </a:lvl1pPr>
            <a:lvl2pPr marL="742950" indent="-285750" defTabSz="457200" eaLnBrk="0" hangingPunct="0">
              <a:defRPr sz="2800">
                <a:solidFill>
                  <a:srgbClr val="000000"/>
                </a:solidFill>
                <a:latin typeface="Arial" charset="0"/>
                <a:ea typeface="ヒラギノ角ゴ ProN W3" charset="0"/>
                <a:cs typeface="ヒラギノ角ゴ ProN W3" charset="0"/>
              </a:defRPr>
            </a:lvl2pPr>
            <a:lvl3pPr marL="1143000" indent="-228600" defTabSz="457200" eaLnBrk="0" hangingPunct="0">
              <a:defRPr sz="2800">
                <a:solidFill>
                  <a:srgbClr val="000000"/>
                </a:solidFill>
                <a:latin typeface="Arial" charset="0"/>
                <a:ea typeface="ヒラギノ角ゴ ProN W3" charset="0"/>
                <a:cs typeface="ヒラギノ角ゴ ProN W3" charset="0"/>
              </a:defRPr>
            </a:lvl3pPr>
            <a:lvl4pPr marL="1600200" indent="-228600" defTabSz="457200" eaLnBrk="0" hangingPunct="0">
              <a:defRPr sz="2800">
                <a:solidFill>
                  <a:srgbClr val="000000"/>
                </a:solidFill>
                <a:latin typeface="Arial" charset="0"/>
                <a:ea typeface="ヒラギノ角ゴ ProN W3" charset="0"/>
                <a:cs typeface="ヒラギノ角ゴ ProN W3" charset="0"/>
              </a:defRPr>
            </a:lvl4pPr>
            <a:lvl5pPr marL="2057400" indent="-228600" defTabSz="457200" eaLnBrk="0" hangingPunct="0">
              <a:defRPr sz="2800">
                <a:solidFill>
                  <a:srgbClr val="000000"/>
                </a:solidFill>
                <a:latin typeface="Arial" charset="0"/>
                <a:ea typeface="ヒラギノ角ゴ ProN W3" charset="0"/>
                <a:cs typeface="ヒラギノ角ゴ ProN W3" charset="0"/>
              </a:defRPr>
            </a:lvl5pPr>
            <a:lvl6pPr marL="25146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6pPr>
            <a:lvl7pPr marL="29718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7pPr>
            <a:lvl8pPr marL="34290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8pPr>
            <a:lvl9pPr marL="38862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9pPr>
          </a:lstStyle>
          <a:p>
            <a:pPr eaLnBrk="1" fontAlgn="base" hangingPunct="1">
              <a:spcBef>
                <a:spcPct val="0"/>
              </a:spcBef>
              <a:spcAft>
                <a:spcPct val="0"/>
              </a:spcAft>
            </a:pPr>
            <a:r>
              <a:rPr lang="en-US" sz="3000" b="1" kern="0" smtClean="0">
                <a:ea typeface="ＭＳ Ｐゴシック" charset="0"/>
                <a:sym typeface="Arial"/>
              </a:rPr>
              <a:t>Why</a:t>
            </a:r>
            <a:r>
              <a:rPr lang="en-US" sz="3000" kern="0" smtClean="0">
                <a:ea typeface="ＭＳ Ｐゴシック" charset="0"/>
                <a:sym typeface="Arial"/>
              </a:rPr>
              <a:t> am I learning this?</a:t>
            </a:r>
          </a:p>
          <a:p>
            <a:pPr eaLnBrk="1" fontAlgn="base" hangingPunct="1">
              <a:spcBef>
                <a:spcPct val="0"/>
              </a:spcBef>
              <a:spcAft>
                <a:spcPct val="0"/>
              </a:spcAft>
            </a:pPr>
            <a:endParaRPr lang="en-US" sz="1800" kern="0" smtClean="0">
              <a:latin typeface="Calibri" charset="0"/>
              <a:ea typeface="ＭＳ Ｐゴシック" charset="0"/>
              <a:cs typeface="ＭＳ Ｐゴシック" charset="0"/>
              <a:sym typeface="Arial"/>
            </a:endParaRPr>
          </a:p>
        </p:txBody>
      </p:sp>
      <p:sp>
        <p:nvSpPr>
          <p:cNvPr id="13316" name="Text Box 4"/>
          <p:cNvSpPr txBox="1">
            <a:spLocks noChangeArrowheads="1"/>
          </p:cNvSpPr>
          <p:nvPr/>
        </p:nvSpPr>
        <p:spPr bwMode="auto">
          <a:xfrm>
            <a:off x="4176713" y="4608513"/>
            <a:ext cx="4206875" cy="2368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457200" indent="-457200">
              <a:defRPr sz="2400">
                <a:solidFill>
                  <a:schemeClr val="tx1"/>
                </a:solidFill>
                <a:latin typeface="Optima" charset="0"/>
                <a:ea typeface="ＭＳ Ｐゴシック" charset="0"/>
                <a:cs typeface="ＭＳ Ｐゴシック" charset="0"/>
              </a:defRPr>
            </a:lvl1pPr>
            <a:lvl2pPr marL="742950" indent="-285750">
              <a:defRPr sz="2400">
                <a:solidFill>
                  <a:schemeClr val="tx1"/>
                </a:solidFill>
                <a:latin typeface="Optima" charset="0"/>
                <a:ea typeface="ＭＳ Ｐゴシック" charset="0"/>
              </a:defRPr>
            </a:lvl2pPr>
            <a:lvl3pPr marL="1143000" indent="-228600">
              <a:defRPr sz="2400">
                <a:solidFill>
                  <a:schemeClr val="tx1"/>
                </a:solidFill>
                <a:latin typeface="Optima" charset="0"/>
                <a:ea typeface="ＭＳ Ｐゴシック" charset="0"/>
              </a:defRPr>
            </a:lvl3pPr>
            <a:lvl4pPr marL="1600200" indent="-228600">
              <a:defRPr sz="2400">
                <a:solidFill>
                  <a:schemeClr val="tx1"/>
                </a:solidFill>
                <a:latin typeface="Optima" charset="0"/>
                <a:ea typeface="ＭＳ Ｐゴシック" charset="0"/>
              </a:defRPr>
            </a:lvl4pPr>
            <a:lvl5pPr marL="2057400" indent="-228600">
              <a:defRPr sz="2400">
                <a:solidFill>
                  <a:schemeClr val="tx1"/>
                </a:solidFill>
                <a:latin typeface="Optima" charset="0"/>
                <a:ea typeface="ＭＳ Ｐゴシック" charset="0"/>
              </a:defRPr>
            </a:lvl5pPr>
            <a:lvl6pPr marL="2514600" indent="-228600" eaLnBrk="0" fontAlgn="base" hangingPunct="0">
              <a:spcBef>
                <a:spcPct val="0"/>
              </a:spcBef>
              <a:spcAft>
                <a:spcPct val="0"/>
              </a:spcAft>
              <a:defRPr sz="2400">
                <a:solidFill>
                  <a:schemeClr val="tx1"/>
                </a:solidFill>
                <a:latin typeface="Optima" charset="0"/>
                <a:ea typeface="ＭＳ Ｐゴシック" charset="0"/>
              </a:defRPr>
            </a:lvl6pPr>
            <a:lvl7pPr marL="2971800" indent="-228600" eaLnBrk="0" fontAlgn="base" hangingPunct="0">
              <a:spcBef>
                <a:spcPct val="0"/>
              </a:spcBef>
              <a:spcAft>
                <a:spcPct val="0"/>
              </a:spcAft>
              <a:defRPr sz="2400">
                <a:solidFill>
                  <a:schemeClr val="tx1"/>
                </a:solidFill>
                <a:latin typeface="Optima" charset="0"/>
                <a:ea typeface="ＭＳ Ｐゴシック" charset="0"/>
              </a:defRPr>
            </a:lvl7pPr>
            <a:lvl8pPr marL="3429000" indent="-228600" eaLnBrk="0" fontAlgn="base" hangingPunct="0">
              <a:spcBef>
                <a:spcPct val="0"/>
              </a:spcBef>
              <a:spcAft>
                <a:spcPct val="0"/>
              </a:spcAft>
              <a:defRPr sz="2400">
                <a:solidFill>
                  <a:schemeClr val="tx1"/>
                </a:solidFill>
                <a:latin typeface="Optima" charset="0"/>
                <a:ea typeface="ＭＳ Ｐゴシック" charset="0"/>
              </a:defRPr>
            </a:lvl8pPr>
            <a:lvl9pPr marL="3886200" indent="-228600" eaLnBrk="0" fontAlgn="base" hangingPunct="0">
              <a:spcBef>
                <a:spcPct val="0"/>
              </a:spcBef>
              <a:spcAft>
                <a:spcPct val="0"/>
              </a:spcAft>
              <a:defRPr sz="2400">
                <a:solidFill>
                  <a:schemeClr val="tx1"/>
                </a:solidFill>
                <a:latin typeface="Optima" charset="0"/>
                <a:ea typeface="ＭＳ Ｐゴシック" charset="0"/>
              </a:defRPr>
            </a:lvl9pPr>
          </a:lstStyle>
          <a:p>
            <a:pPr marL="0" indent="0" defTabSz="914400">
              <a:defRPr/>
            </a:pPr>
            <a:endParaRPr lang="en-US" sz="4000" kern="0" dirty="0">
              <a:solidFill>
                <a:prstClr val="black"/>
              </a:solidFill>
              <a:latin typeface="Arial"/>
              <a:cs typeface="Arial"/>
              <a:sym typeface="Arial"/>
            </a:endParaRPr>
          </a:p>
          <a:p>
            <a:pPr marL="0" indent="0" defTabSz="914400">
              <a:defRPr/>
            </a:pPr>
            <a:r>
              <a:rPr lang="en-US" sz="3000" b="1" kern="0" dirty="0" smtClean="0">
                <a:solidFill>
                  <a:prstClr val="black"/>
                </a:solidFill>
                <a:latin typeface="Arial"/>
                <a:cs typeface="Arial"/>
                <a:sym typeface="Arial"/>
              </a:rPr>
              <a:t>How</a:t>
            </a:r>
            <a:r>
              <a:rPr lang="en-US" sz="3000" kern="0" dirty="0" smtClean="0">
                <a:solidFill>
                  <a:prstClr val="black"/>
                </a:solidFill>
                <a:latin typeface="Arial"/>
                <a:cs typeface="Arial"/>
                <a:sym typeface="Arial"/>
              </a:rPr>
              <a:t> will I know that I have learned it?</a:t>
            </a:r>
            <a:endParaRPr lang="en-US" sz="3000" kern="0" dirty="0">
              <a:solidFill>
                <a:prstClr val="black"/>
              </a:solidFill>
              <a:latin typeface="Arial"/>
              <a:cs typeface="Arial"/>
              <a:sym typeface="Arial"/>
            </a:endParaRPr>
          </a:p>
          <a:p>
            <a:pPr defTabSz="914400">
              <a:buFont typeface="Arial" charset="0"/>
              <a:buAutoNum type="arabicPeriod"/>
              <a:defRPr/>
            </a:pPr>
            <a:endParaRPr lang="en-US" kern="0" dirty="0">
              <a:solidFill>
                <a:prstClr val="black"/>
              </a:solidFill>
              <a:sym typeface="Arial"/>
            </a:endParaRPr>
          </a:p>
          <a:p>
            <a:pPr defTabSz="914400">
              <a:buFont typeface="Arial" charset="0"/>
              <a:buAutoNum type="arabicPeriod"/>
              <a:defRPr/>
            </a:pPr>
            <a:endParaRPr lang="en-US" kern="0" dirty="0">
              <a:solidFill>
                <a:prstClr val="black"/>
              </a:solidFill>
              <a:sym typeface="Arial"/>
            </a:endParaRPr>
          </a:p>
        </p:txBody>
      </p:sp>
      <p:sp>
        <p:nvSpPr>
          <p:cNvPr id="2" name="TextBox 1"/>
          <p:cNvSpPr txBox="1"/>
          <p:nvPr/>
        </p:nvSpPr>
        <p:spPr>
          <a:xfrm>
            <a:off x="7914123" y="6421483"/>
            <a:ext cx="698065" cy="369332"/>
          </a:xfrm>
          <a:prstGeom prst="rect">
            <a:avLst/>
          </a:prstGeom>
          <a:solidFill>
            <a:srgbClr val="FFFF00"/>
          </a:solidFill>
        </p:spPr>
        <p:txBody>
          <a:bodyPr wrap="none" rtlCol="0">
            <a:spAutoFit/>
          </a:bodyPr>
          <a:lstStyle/>
          <a:p>
            <a:r>
              <a:rPr lang="en-US" dirty="0" smtClean="0"/>
              <a:t>p. 27</a:t>
            </a:r>
            <a:endParaRPr lang="en-US" dirty="0"/>
          </a:p>
        </p:txBody>
      </p:sp>
    </p:spTree>
    <p:extLst>
      <p:ext uri="{BB962C8B-B14F-4D97-AF65-F5344CB8AC3E}">
        <p14:creationId xmlns:p14="http://schemas.microsoft.com/office/powerpoint/2010/main" val="2276461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3143" y="0"/>
            <a:ext cx="10292943" cy="6858000"/>
          </a:xfrm>
          <a:prstGeom prst="rect">
            <a:avLst/>
          </a:prstGeom>
        </p:spPr>
      </p:pic>
      <p:sp>
        <p:nvSpPr>
          <p:cNvPr id="3" name="Content Placeholder 2"/>
          <p:cNvSpPr>
            <a:spLocks noGrp="1"/>
          </p:cNvSpPr>
          <p:nvPr>
            <p:ph idx="1"/>
          </p:nvPr>
        </p:nvSpPr>
        <p:spPr>
          <a:xfrm>
            <a:off x="296555" y="398250"/>
            <a:ext cx="8847445" cy="4114800"/>
          </a:xfrm>
        </p:spPr>
        <p:txBody>
          <a:bodyPr/>
          <a:lstStyle/>
          <a:p>
            <a:r>
              <a:rPr lang="en-US" dirty="0" smtClean="0"/>
              <a:t>Teachers know what students need to learn</a:t>
            </a:r>
          </a:p>
          <a:p>
            <a:r>
              <a:rPr lang="en-US" dirty="0" smtClean="0"/>
              <a:t>Teachers communicate learning intentions to students</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Teachers and students understand success criteria</a:t>
            </a:r>
          </a:p>
        </p:txBody>
      </p:sp>
    </p:spTree>
    <p:extLst>
      <p:ext uri="{BB962C8B-B14F-4D97-AF65-F5344CB8AC3E}">
        <p14:creationId xmlns:p14="http://schemas.microsoft.com/office/powerpoint/2010/main" val="1550095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89468" y="575732"/>
            <a:ext cx="8297332" cy="2431435"/>
          </a:xfrm>
          <a:prstGeom prst="rect">
            <a:avLst/>
          </a:prstGeom>
          <a:noFill/>
        </p:spPr>
        <p:txBody>
          <a:bodyPr wrap="square" rtlCol="0">
            <a:spAutoFit/>
          </a:bodyPr>
          <a:lstStyle/>
          <a:p>
            <a:r>
              <a:rPr lang="en-US" sz="3200" dirty="0">
                <a:solidFill>
                  <a:srgbClr val="FFFFFF"/>
                </a:solidFill>
                <a:latin typeface="Century Gothic"/>
                <a:ea typeface="ＭＳ Ｐゴシック"/>
                <a:cs typeface="Century Gothic"/>
                <a:sym typeface="Arial"/>
              </a:rPr>
              <a:t>Sara </a:t>
            </a:r>
            <a:r>
              <a:rPr lang="en-US" sz="4000" dirty="0">
                <a:solidFill>
                  <a:srgbClr val="FFFFFF"/>
                </a:solidFill>
                <a:latin typeface="Century Gothic"/>
                <a:ea typeface="ＭＳ Ｐゴシック"/>
                <a:cs typeface="Century Gothic"/>
                <a:sym typeface="Arial"/>
              </a:rPr>
              <a:t>explained</a:t>
            </a:r>
            <a:r>
              <a:rPr lang="en-US" sz="3200" dirty="0">
                <a:solidFill>
                  <a:srgbClr val="FFFFFF"/>
                </a:solidFill>
                <a:latin typeface="Century Gothic"/>
                <a:ea typeface="ＭＳ Ｐゴシック"/>
                <a:cs typeface="Century Gothic"/>
                <a:sym typeface="Arial"/>
              </a:rPr>
              <a:t> the writing rubric, used reasoning to </a:t>
            </a:r>
            <a:r>
              <a:rPr lang="en-US" sz="4000" dirty="0">
                <a:solidFill>
                  <a:srgbClr val="FFFFFF"/>
                </a:solidFill>
                <a:latin typeface="Century Gothic"/>
                <a:ea typeface="ＭＳ Ｐゴシック"/>
                <a:cs typeface="Century Gothic"/>
                <a:sym typeface="Arial"/>
              </a:rPr>
              <a:t>argue </a:t>
            </a:r>
            <a:r>
              <a:rPr lang="en-US" sz="3200" dirty="0">
                <a:solidFill>
                  <a:srgbClr val="FFFFFF"/>
                </a:solidFill>
                <a:latin typeface="Century Gothic"/>
                <a:ea typeface="ＭＳ Ｐゴシック"/>
                <a:cs typeface="Century Gothic"/>
                <a:sym typeface="Arial"/>
              </a:rPr>
              <a:t>her status, and </a:t>
            </a:r>
            <a:r>
              <a:rPr lang="en-US" sz="4000" dirty="0">
                <a:solidFill>
                  <a:srgbClr val="FFFFFF"/>
                </a:solidFill>
                <a:latin typeface="Century Gothic"/>
                <a:ea typeface="ＭＳ Ｐゴシック"/>
                <a:cs typeface="Century Gothic"/>
                <a:sym typeface="Arial"/>
              </a:rPr>
              <a:t>conveyed a set of experiences </a:t>
            </a:r>
            <a:r>
              <a:rPr lang="en-US" sz="3200" dirty="0">
                <a:solidFill>
                  <a:srgbClr val="FFFFFF"/>
                </a:solidFill>
                <a:latin typeface="Century Gothic"/>
                <a:ea typeface="ＭＳ Ｐゴシック"/>
                <a:cs typeface="Century Gothic"/>
                <a:sym typeface="Arial"/>
              </a:rPr>
              <a:t>about writers at each level.  </a:t>
            </a:r>
          </a:p>
        </p:txBody>
      </p:sp>
      <p:pic>
        <p:nvPicPr>
          <p:cNvPr id="3" name="Picture 2" descr="sara.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2248" y="3174648"/>
            <a:ext cx="4404358" cy="3292033"/>
          </a:xfrm>
          <a:prstGeom prst="rect">
            <a:avLst/>
          </a:prstGeom>
        </p:spPr>
      </p:pic>
    </p:spTree>
    <p:extLst>
      <p:ext uri="{BB962C8B-B14F-4D97-AF65-F5344CB8AC3E}">
        <p14:creationId xmlns:p14="http://schemas.microsoft.com/office/powerpoint/2010/main" val="3608890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 May 13, 10 12 01 PM.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flipV="1">
            <a:off x="0" y="14430"/>
            <a:ext cx="9144000" cy="6858000"/>
          </a:xfrm>
          <a:prstGeom prst="rect">
            <a:avLst/>
          </a:prstGeom>
          <a:noFill/>
          <a:ln>
            <a:noFill/>
          </a:ln>
        </p:spPr>
      </p:pic>
      <p:sp>
        <p:nvSpPr>
          <p:cNvPr id="3" name="TextBox 2"/>
          <p:cNvSpPr txBox="1"/>
          <p:nvPr/>
        </p:nvSpPr>
        <p:spPr>
          <a:xfrm>
            <a:off x="7764012" y="6407053"/>
            <a:ext cx="650388" cy="369332"/>
          </a:xfrm>
          <a:prstGeom prst="rect">
            <a:avLst/>
          </a:prstGeom>
          <a:solidFill>
            <a:srgbClr val="FFFF00"/>
          </a:solidFill>
        </p:spPr>
        <p:txBody>
          <a:bodyPr wrap="none" rtlCol="0">
            <a:spAutoFit/>
          </a:bodyPr>
          <a:lstStyle/>
          <a:p>
            <a:r>
              <a:rPr lang="en-US" dirty="0" smtClean="0"/>
              <a:t>p. 31</a:t>
            </a:r>
            <a:endParaRPr lang="en-US" dirty="0"/>
          </a:p>
        </p:txBody>
      </p:sp>
    </p:spTree>
    <p:extLst>
      <p:ext uri="{BB962C8B-B14F-4D97-AF65-F5344CB8AC3E}">
        <p14:creationId xmlns:p14="http://schemas.microsoft.com/office/powerpoint/2010/main" val="840036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lackboard.jpg"/>
          <p:cNvPicPr/>
          <p:nvPr/>
        </p:nvPicPr>
        <p:blipFill>
          <a:blip r:embed="rId3" cstate="email">
            <a:extLst>
              <a:ext uri="{28A0092B-C50C-407E-A947-70E740481C1C}">
                <a14:useLocalDpi xmlns:a14="http://schemas.microsoft.com/office/drawing/2010/main"/>
              </a:ext>
            </a:extLst>
          </a:blip>
          <a:stretch>
            <a:fillRect/>
          </a:stretch>
        </p:blipFill>
        <p:spPr>
          <a:xfrm>
            <a:off x="-1115151" y="0"/>
            <a:ext cx="10911213" cy="7179784"/>
          </a:xfrm>
          <a:prstGeom prst="rect">
            <a:avLst/>
          </a:prstGeom>
          <a:ln w="12700">
            <a:miter lim="400000"/>
          </a:ln>
        </p:spPr>
      </p:pic>
      <p:sp>
        <p:nvSpPr>
          <p:cNvPr id="4" name="Freeform 3"/>
          <p:cNvSpPr/>
          <p:nvPr/>
        </p:nvSpPr>
        <p:spPr>
          <a:xfrm>
            <a:off x="1829190" y="3713214"/>
            <a:ext cx="5449906" cy="1993185"/>
          </a:xfrm>
          <a:custGeom>
            <a:avLst/>
            <a:gdLst>
              <a:gd name="connsiteX0" fmla="*/ 128291 w 7248488"/>
              <a:gd name="connsiteY0" fmla="*/ 2180706 h 2219189"/>
              <a:gd name="connsiteX1" fmla="*/ 7248488 w 7248488"/>
              <a:gd name="connsiteY1" fmla="*/ 2219189 h 2219189"/>
              <a:gd name="connsiteX2" fmla="*/ 5991228 w 7248488"/>
              <a:gd name="connsiteY2" fmla="*/ 89794 h 2219189"/>
              <a:gd name="connsiteX3" fmla="*/ 1270089 w 7248488"/>
              <a:gd name="connsiteY3" fmla="*/ 0 h 2219189"/>
              <a:gd name="connsiteX4" fmla="*/ 0 w 7248488"/>
              <a:gd name="connsiteY4" fmla="*/ 2155051 h 2219189"/>
              <a:gd name="connsiteX0" fmla="*/ 12829 w 7248488"/>
              <a:gd name="connsiteY0" fmla="*/ 2180706 h 2219189"/>
              <a:gd name="connsiteX1" fmla="*/ 7248488 w 7248488"/>
              <a:gd name="connsiteY1" fmla="*/ 2219189 h 2219189"/>
              <a:gd name="connsiteX2" fmla="*/ 5991228 w 7248488"/>
              <a:gd name="connsiteY2" fmla="*/ 89794 h 2219189"/>
              <a:gd name="connsiteX3" fmla="*/ 1270089 w 7248488"/>
              <a:gd name="connsiteY3" fmla="*/ 0 h 2219189"/>
              <a:gd name="connsiteX4" fmla="*/ 0 w 7248488"/>
              <a:gd name="connsiteY4" fmla="*/ 2155051 h 2219189"/>
              <a:gd name="connsiteX0" fmla="*/ 12829 w 7248488"/>
              <a:gd name="connsiteY0" fmla="*/ 2090912 h 2129395"/>
              <a:gd name="connsiteX1" fmla="*/ 7248488 w 7248488"/>
              <a:gd name="connsiteY1" fmla="*/ 2129395 h 2129395"/>
              <a:gd name="connsiteX2" fmla="*/ 5991228 w 7248488"/>
              <a:gd name="connsiteY2" fmla="*/ 0 h 2129395"/>
              <a:gd name="connsiteX3" fmla="*/ 1244431 w 7248488"/>
              <a:gd name="connsiteY3" fmla="*/ 0 h 2129395"/>
              <a:gd name="connsiteX4" fmla="*/ 0 w 7248488"/>
              <a:gd name="connsiteY4" fmla="*/ 2065257 h 2129395"/>
              <a:gd name="connsiteX0" fmla="*/ 28704 w 7264363"/>
              <a:gd name="connsiteY0" fmla="*/ 2090912 h 2129395"/>
              <a:gd name="connsiteX1" fmla="*/ 7264363 w 7264363"/>
              <a:gd name="connsiteY1" fmla="*/ 2129395 h 2129395"/>
              <a:gd name="connsiteX2" fmla="*/ 6007103 w 7264363"/>
              <a:gd name="connsiteY2" fmla="*/ 0 h 2129395"/>
              <a:gd name="connsiteX3" fmla="*/ 1260306 w 7264363"/>
              <a:gd name="connsiteY3" fmla="*/ 0 h 2129395"/>
              <a:gd name="connsiteX4" fmla="*/ 0 w 7264363"/>
              <a:gd name="connsiteY4" fmla="*/ 2093832 h 2129395"/>
              <a:gd name="connsiteX0" fmla="*/ 0 w 7267409"/>
              <a:gd name="connsiteY0" fmla="*/ 2090912 h 2129395"/>
              <a:gd name="connsiteX1" fmla="*/ 7267409 w 7267409"/>
              <a:gd name="connsiteY1" fmla="*/ 2129395 h 2129395"/>
              <a:gd name="connsiteX2" fmla="*/ 6010149 w 7267409"/>
              <a:gd name="connsiteY2" fmla="*/ 0 h 2129395"/>
              <a:gd name="connsiteX3" fmla="*/ 1263352 w 7267409"/>
              <a:gd name="connsiteY3" fmla="*/ 0 h 2129395"/>
              <a:gd name="connsiteX4" fmla="*/ 3046 w 7267409"/>
              <a:gd name="connsiteY4" fmla="*/ 2093832 h 212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7409" h="2129395">
                <a:moveTo>
                  <a:pt x="0" y="2090912"/>
                </a:moveTo>
                <a:lnTo>
                  <a:pt x="7267409" y="2129395"/>
                </a:lnTo>
                <a:lnTo>
                  <a:pt x="6010149" y="0"/>
                </a:lnTo>
                <a:lnTo>
                  <a:pt x="1263352" y="0"/>
                </a:lnTo>
                <a:lnTo>
                  <a:pt x="3046" y="2093832"/>
                </a:lnTo>
              </a:path>
            </a:pathLst>
          </a:custGeom>
          <a:gradFill flip="none" rotWithShape="1">
            <a:gsLst>
              <a:gs pos="0">
                <a:srgbClr val="FFFF00"/>
              </a:gs>
              <a:gs pos="100000">
                <a:srgbClr val="0000FF"/>
              </a:gs>
              <a:gs pos="90000">
                <a:srgbClr val="0000FF"/>
              </a:gs>
            </a:gsLst>
            <a:lin ang="16200000" scaled="0"/>
            <a:tileRect/>
          </a:gradFill>
          <a:ln w="57150" cmpd="sng">
            <a:noFill/>
          </a:ln>
          <a:effectLst/>
        </p:spPr>
        <p:style>
          <a:lnRef idx="2">
            <a:schemeClr val="accent1"/>
          </a:lnRef>
          <a:fillRef idx="0">
            <a:schemeClr val="accent1"/>
          </a:fillRef>
          <a:effectRef idx="1">
            <a:schemeClr val="accent1"/>
          </a:effectRef>
          <a:fontRef idx="minor">
            <a:schemeClr val="tx1"/>
          </a:fontRef>
        </p:style>
        <p:txBody>
          <a:bodyPr lIns="64291" tIns="32146" rIns="64291" bIns="32146" rtlCol="0" anchor="ctr"/>
          <a:lstStyle/>
          <a:p>
            <a:pPr algn="ctr"/>
            <a:r>
              <a:rPr lang="en-US" sz="5000" dirty="0">
                <a:solidFill>
                  <a:srgbClr val="FFFFFF"/>
                </a:solidFill>
                <a:latin typeface="Marker Felt Thin"/>
              </a:rPr>
              <a:t>Surface</a:t>
            </a:r>
          </a:p>
        </p:txBody>
      </p:sp>
      <p:sp>
        <p:nvSpPr>
          <p:cNvPr id="7" name="Isosceles Triangle 5"/>
          <p:cNvSpPr/>
          <p:nvPr/>
        </p:nvSpPr>
        <p:spPr>
          <a:xfrm>
            <a:off x="3385382" y="96098"/>
            <a:ext cx="2307759" cy="2363868"/>
          </a:xfrm>
          <a:custGeom>
            <a:avLst/>
            <a:gdLst>
              <a:gd name="connsiteX0" fmla="*/ 0 w 2858008"/>
              <a:gd name="connsiteY0" fmla="*/ 2286679 h 2286679"/>
              <a:gd name="connsiteX1" fmla="*/ 1429004 w 2858008"/>
              <a:gd name="connsiteY1" fmla="*/ 0 h 2286679"/>
              <a:gd name="connsiteX2" fmla="*/ 2858008 w 2858008"/>
              <a:gd name="connsiteY2" fmla="*/ 2286679 h 2286679"/>
              <a:gd name="connsiteX3" fmla="*/ 0 w 2858008"/>
              <a:gd name="connsiteY3" fmla="*/ 2286679 h 2286679"/>
              <a:gd name="connsiteX0" fmla="*/ 0 w 2861183"/>
              <a:gd name="connsiteY0" fmla="*/ 2296204 h 2296204"/>
              <a:gd name="connsiteX1" fmla="*/ 1432179 w 2861183"/>
              <a:gd name="connsiteY1" fmla="*/ 0 h 2296204"/>
              <a:gd name="connsiteX2" fmla="*/ 2861183 w 2861183"/>
              <a:gd name="connsiteY2" fmla="*/ 2286679 h 2296204"/>
              <a:gd name="connsiteX3" fmla="*/ 0 w 2861183"/>
              <a:gd name="connsiteY3" fmla="*/ 2296204 h 2296204"/>
              <a:gd name="connsiteX0" fmla="*/ 0 w 2873605"/>
              <a:gd name="connsiteY0" fmla="*/ 2293029 h 2293029"/>
              <a:gd name="connsiteX1" fmla="*/ 1444601 w 2873605"/>
              <a:gd name="connsiteY1" fmla="*/ 0 h 2293029"/>
              <a:gd name="connsiteX2" fmla="*/ 2873605 w 2873605"/>
              <a:gd name="connsiteY2" fmla="*/ 2286679 h 2293029"/>
              <a:gd name="connsiteX3" fmla="*/ 0 w 2873605"/>
              <a:gd name="connsiteY3" fmla="*/ 2293029 h 2293029"/>
              <a:gd name="connsiteX0" fmla="*/ 0 w 3022670"/>
              <a:gd name="connsiteY0" fmla="*/ 2276095 h 2286679"/>
              <a:gd name="connsiteX1" fmla="*/ 1593666 w 3022670"/>
              <a:gd name="connsiteY1" fmla="*/ 0 h 2286679"/>
              <a:gd name="connsiteX2" fmla="*/ 3022670 w 3022670"/>
              <a:gd name="connsiteY2" fmla="*/ 2286679 h 2286679"/>
              <a:gd name="connsiteX3" fmla="*/ 0 w 3022670"/>
              <a:gd name="connsiteY3" fmla="*/ 2276095 h 2286679"/>
              <a:gd name="connsiteX0" fmla="*/ 0 w 3043374"/>
              <a:gd name="connsiteY0" fmla="*/ 2271861 h 2286679"/>
              <a:gd name="connsiteX1" fmla="*/ 1614370 w 3043374"/>
              <a:gd name="connsiteY1" fmla="*/ 0 h 2286679"/>
              <a:gd name="connsiteX2" fmla="*/ 3043374 w 3043374"/>
              <a:gd name="connsiteY2" fmla="*/ 2286679 h 2286679"/>
              <a:gd name="connsiteX3" fmla="*/ 0 w 3043374"/>
              <a:gd name="connsiteY3" fmla="*/ 2271861 h 2286679"/>
              <a:gd name="connsiteX0" fmla="*/ 0 w 3175877"/>
              <a:gd name="connsiteY0" fmla="*/ 2271861 h 2303612"/>
              <a:gd name="connsiteX1" fmla="*/ 1614370 w 3175877"/>
              <a:gd name="connsiteY1" fmla="*/ 0 h 2303612"/>
              <a:gd name="connsiteX2" fmla="*/ 3175877 w 3175877"/>
              <a:gd name="connsiteY2" fmla="*/ 2303612 h 2303612"/>
              <a:gd name="connsiteX3" fmla="*/ 0 w 3175877"/>
              <a:gd name="connsiteY3" fmla="*/ 2271861 h 2303612"/>
              <a:gd name="connsiteX0" fmla="*/ 0 w 3175877"/>
              <a:gd name="connsiteY0" fmla="*/ 2703661 h 2735412"/>
              <a:gd name="connsiteX1" fmla="*/ 1593666 w 3175877"/>
              <a:gd name="connsiteY1" fmla="*/ 0 h 2735412"/>
              <a:gd name="connsiteX2" fmla="*/ 3175877 w 3175877"/>
              <a:gd name="connsiteY2" fmla="*/ 2735412 h 2735412"/>
              <a:gd name="connsiteX3" fmla="*/ 0 w 3175877"/>
              <a:gd name="connsiteY3" fmla="*/ 2703661 h 2735412"/>
              <a:gd name="connsiteX0" fmla="*/ 0 w 3175877"/>
              <a:gd name="connsiteY0" fmla="*/ 3330194 h 3361945"/>
              <a:gd name="connsiteX1" fmla="*/ 1593666 w 3175877"/>
              <a:gd name="connsiteY1" fmla="*/ 0 h 3361945"/>
              <a:gd name="connsiteX2" fmla="*/ 3175877 w 3175877"/>
              <a:gd name="connsiteY2" fmla="*/ 3361945 h 3361945"/>
              <a:gd name="connsiteX3" fmla="*/ 0 w 3175877"/>
              <a:gd name="connsiteY3" fmla="*/ 3330194 h 3361945"/>
              <a:gd name="connsiteX0" fmla="*/ 0 w 3192347"/>
              <a:gd name="connsiteY0" fmla="*/ 3330194 h 3361945"/>
              <a:gd name="connsiteX1" fmla="*/ 1610136 w 3192347"/>
              <a:gd name="connsiteY1" fmla="*/ 0 h 3361945"/>
              <a:gd name="connsiteX2" fmla="*/ 3192347 w 3192347"/>
              <a:gd name="connsiteY2" fmla="*/ 3361945 h 3361945"/>
              <a:gd name="connsiteX3" fmla="*/ 0 w 3192347"/>
              <a:gd name="connsiteY3" fmla="*/ 3330194 h 3361945"/>
            </a:gdLst>
            <a:ahLst/>
            <a:cxnLst>
              <a:cxn ang="0">
                <a:pos x="connsiteX0" y="connsiteY0"/>
              </a:cxn>
              <a:cxn ang="0">
                <a:pos x="connsiteX1" y="connsiteY1"/>
              </a:cxn>
              <a:cxn ang="0">
                <a:pos x="connsiteX2" y="connsiteY2"/>
              </a:cxn>
              <a:cxn ang="0">
                <a:pos x="connsiteX3" y="connsiteY3"/>
              </a:cxn>
            </a:cxnLst>
            <a:rect l="l" t="t" r="r" b="b"/>
            <a:pathLst>
              <a:path w="3192347" h="3361945">
                <a:moveTo>
                  <a:pt x="0" y="3330194"/>
                </a:moveTo>
                <a:lnTo>
                  <a:pt x="1610136" y="0"/>
                </a:lnTo>
                <a:lnTo>
                  <a:pt x="3192347" y="3361945"/>
                </a:lnTo>
                <a:lnTo>
                  <a:pt x="0" y="3330194"/>
                </a:lnTo>
                <a:close/>
              </a:path>
            </a:pathLst>
          </a:cu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wrap="none" lIns="0" tIns="32146" rIns="0" bIns="353603" rtlCol="0" anchor="b" anchorCtr="1"/>
          <a:lstStyle/>
          <a:p>
            <a:pPr algn="ctr"/>
            <a:r>
              <a:rPr lang="en-US" sz="3000" dirty="0">
                <a:solidFill>
                  <a:srgbClr val="FFFFFF"/>
                </a:solidFill>
                <a:latin typeface="Marker Felt Thin"/>
              </a:rPr>
              <a:t>Transfer</a:t>
            </a:r>
            <a:endParaRPr lang="en-US" sz="3000" dirty="0">
              <a:solidFill>
                <a:srgbClr val="FFFFFF"/>
              </a:solidFill>
              <a:latin typeface="Calibri"/>
            </a:endParaRPr>
          </a:p>
        </p:txBody>
      </p:sp>
      <p:sp>
        <p:nvSpPr>
          <p:cNvPr id="8" name="Freeform 7"/>
          <p:cNvSpPr/>
          <p:nvPr/>
        </p:nvSpPr>
        <p:spPr>
          <a:xfrm>
            <a:off x="2771407" y="2426297"/>
            <a:ext cx="3565473" cy="1294914"/>
          </a:xfrm>
          <a:custGeom>
            <a:avLst/>
            <a:gdLst>
              <a:gd name="connsiteX0" fmla="*/ 0 w 4741334"/>
              <a:gd name="connsiteY0" fmla="*/ 1676400 h 1676400"/>
              <a:gd name="connsiteX1" fmla="*/ 4741334 w 4741334"/>
              <a:gd name="connsiteY1" fmla="*/ 1667933 h 1676400"/>
              <a:gd name="connsiteX2" fmla="*/ 3725334 w 4741334"/>
              <a:gd name="connsiteY2" fmla="*/ 0 h 1676400"/>
              <a:gd name="connsiteX3" fmla="*/ 999067 w 4741334"/>
              <a:gd name="connsiteY3" fmla="*/ 16933 h 1676400"/>
              <a:gd name="connsiteX4" fmla="*/ 0 w 4741334"/>
              <a:gd name="connsiteY4" fmla="*/ 1676400 h 1676400"/>
              <a:gd name="connsiteX0" fmla="*/ 0 w 4741334"/>
              <a:gd name="connsiteY0" fmla="*/ 1676400 h 1679614"/>
              <a:gd name="connsiteX1" fmla="*/ 4741334 w 4741334"/>
              <a:gd name="connsiteY1" fmla="*/ 1679614 h 1679614"/>
              <a:gd name="connsiteX2" fmla="*/ 3725334 w 4741334"/>
              <a:gd name="connsiteY2" fmla="*/ 0 h 1679614"/>
              <a:gd name="connsiteX3" fmla="*/ 999067 w 4741334"/>
              <a:gd name="connsiteY3" fmla="*/ 16933 h 1679614"/>
              <a:gd name="connsiteX4" fmla="*/ 0 w 4741334"/>
              <a:gd name="connsiteY4" fmla="*/ 1676400 h 1679614"/>
              <a:gd name="connsiteX0" fmla="*/ 0 w 4750257"/>
              <a:gd name="connsiteY0" fmla="*/ 1676400 h 1679614"/>
              <a:gd name="connsiteX1" fmla="*/ 4750257 w 4750257"/>
              <a:gd name="connsiteY1" fmla="*/ 1679614 h 1679614"/>
              <a:gd name="connsiteX2" fmla="*/ 3725334 w 4750257"/>
              <a:gd name="connsiteY2" fmla="*/ 0 h 1679614"/>
              <a:gd name="connsiteX3" fmla="*/ 999067 w 4750257"/>
              <a:gd name="connsiteY3" fmla="*/ 16933 h 1679614"/>
              <a:gd name="connsiteX4" fmla="*/ 0 w 4750257"/>
              <a:gd name="connsiteY4" fmla="*/ 1676400 h 1679614"/>
              <a:gd name="connsiteX0" fmla="*/ 0 w 4750257"/>
              <a:gd name="connsiteY0" fmla="*/ 1699761 h 1702975"/>
              <a:gd name="connsiteX1" fmla="*/ 4750257 w 4750257"/>
              <a:gd name="connsiteY1" fmla="*/ 1702975 h 1702975"/>
              <a:gd name="connsiteX2" fmla="*/ 3725334 w 4750257"/>
              <a:gd name="connsiteY2" fmla="*/ 0 h 1702975"/>
              <a:gd name="connsiteX3" fmla="*/ 999067 w 4750257"/>
              <a:gd name="connsiteY3" fmla="*/ 40294 h 1702975"/>
              <a:gd name="connsiteX4" fmla="*/ 0 w 4750257"/>
              <a:gd name="connsiteY4" fmla="*/ 1699761 h 1702975"/>
              <a:gd name="connsiteX0" fmla="*/ 0 w 4750257"/>
              <a:gd name="connsiteY0" fmla="*/ 1682240 h 1685454"/>
              <a:gd name="connsiteX1" fmla="*/ 4750257 w 4750257"/>
              <a:gd name="connsiteY1" fmla="*/ 1685454 h 1685454"/>
              <a:gd name="connsiteX2" fmla="*/ 3713437 w 4750257"/>
              <a:gd name="connsiteY2" fmla="*/ 0 h 1685454"/>
              <a:gd name="connsiteX3" fmla="*/ 999067 w 4750257"/>
              <a:gd name="connsiteY3" fmla="*/ 22773 h 1685454"/>
              <a:gd name="connsiteX4" fmla="*/ 0 w 4750257"/>
              <a:gd name="connsiteY4" fmla="*/ 1682240 h 1685454"/>
              <a:gd name="connsiteX0" fmla="*/ 0 w 4750257"/>
              <a:gd name="connsiteY0" fmla="*/ 1690616 h 1693830"/>
              <a:gd name="connsiteX1" fmla="*/ 4750257 w 4750257"/>
              <a:gd name="connsiteY1" fmla="*/ 1693830 h 1693830"/>
              <a:gd name="connsiteX2" fmla="*/ 3713437 w 4750257"/>
              <a:gd name="connsiteY2" fmla="*/ 8376 h 1693830"/>
              <a:gd name="connsiteX3" fmla="*/ 824579 w 4750257"/>
              <a:gd name="connsiteY3" fmla="*/ 0 h 1693830"/>
              <a:gd name="connsiteX4" fmla="*/ 0 w 4750257"/>
              <a:gd name="connsiteY4" fmla="*/ 1690616 h 1693830"/>
              <a:gd name="connsiteX0" fmla="*/ 0 w 4750257"/>
              <a:gd name="connsiteY0" fmla="*/ 1713388 h 1716602"/>
              <a:gd name="connsiteX1" fmla="*/ 4750257 w 4750257"/>
              <a:gd name="connsiteY1" fmla="*/ 1716602 h 1716602"/>
              <a:gd name="connsiteX2" fmla="*/ 3903789 w 4750257"/>
              <a:gd name="connsiteY2" fmla="*/ 0 h 1716602"/>
              <a:gd name="connsiteX3" fmla="*/ 824579 w 4750257"/>
              <a:gd name="connsiteY3" fmla="*/ 22772 h 1716602"/>
              <a:gd name="connsiteX4" fmla="*/ 0 w 4750257"/>
              <a:gd name="connsiteY4" fmla="*/ 1713388 h 1716602"/>
              <a:gd name="connsiteX0" fmla="*/ 0 w 4750257"/>
              <a:gd name="connsiteY0" fmla="*/ 1690616 h 1693830"/>
              <a:gd name="connsiteX1" fmla="*/ 4750257 w 4750257"/>
              <a:gd name="connsiteY1" fmla="*/ 1693830 h 1693830"/>
              <a:gd name="connsiteX2" fmla="*/ 3887926 w 4750257"/>
              <a:gd name="connsiteY2" fmla="*/ 39524 h 1693830"/>
              <a:gd name="connsiteX3" fmla="*/ 824579 w 4750257"/>
              <a:gd name="connsiteY3" fmla="*/ 0 h 1693830"/>
              <a:gd name="connsiteX4" fmla="*/ 0 w 4750257"/>
              <a:gd name="connsiteY4" fmla="*/ 1690616 h 169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0257" h="1693830">
                <a:moveTo>
                  <a:pt x="0" y="1690616"/>
                </a:moveTo>
                <a:lnTo>
                  <a:pt x="4750257" y="1693830"/>
                </a:lnTo>
                <a:lnTo>
                  <a:pt x="3887926" y="39524"/>
                </a:lnTo>
                <a:lnTo>
                  <a:pt x="824579" y="0"/>
                </a:lnTo>
                <a:lnTo>
                  <a:pt x="0" y="1690616"/>
                </a:lnTo>
                <a:close/>
              </a:path>
            </a:pathLst>
          </a:custGeom>
          <a:gradFill flip="none" rotWithShape="1">
            <a:gsLst>
              <a:gs pos="0">
                <a:srgbClr val="0000FF"/>
              </a:gs>
              <a:gs pos="100000">
                <a:srgbClr val="008000"/>
              </a:gs>
              <a:gs pos="95000">
                <a:srgbClr val="008000"/>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lIns="64291" tIns="321457" rIns="64291" bIns="0" rtlCol="0" anchor="ctr"/>
          <a:lstStyle/>
          <a:p>
            <a:pPr algn="ctr"/>
            <a:r>
              <a:rPr lang="en-US" sz="4200" dirty="0">
                <a:solidFill>
                  <a:srgbClr val="FFFFFF"/>
                </a:solidFill>
                <a:latin typeface="Marker Felt Thin"/>
              </a:rPr>
              <a:t>Deep</a:t>
            </a:r>
            <a:endParaRPr lang="en-US" sz="4200" dirty="0">
              <a:solidFill>
                <a:srgbClr val="FFFFFF"/>
              </a:solidFill>
              <a:latin typeface="Calibri"/>
            </a:endParaRPr>
          </a:p>
        </p:txBody>
      </p:sp>
      <p:sp>
        <p:nvSpPr>
          <p:cNvPr id="6" name="TextBox 5"/>
          <p:cNvSpPr txBox="1"/>
          <p:nvPr/>
        </p:nvSpPr>
        <p:spPr>
          <a:xfrm>
            <a:off x="7481154" y="6488668"/>
            <a:ext cx="650388" cy="369332"/>
          </a:xfrm>
          <a:prstGeom prst="rect">
            <a:avLst/>
          </a:prstGeom>
          <a:solidFill>
            <a:srgbClr val="FFFF00"/>
          </a:solidFill>
        </p:spPr>
        <p:txBody>
          <a:bodyPr wrap="none" rtlCol="0">
            <a:spAutoFit/>
          </a:bodyPr>
          <a:lstStyle/>
          <a:p>
            <a:r>
              <a:rPr lang="en-US" dirty="0" smtClean="0"/>
              <a:t>p. 20</a:t>
            </a:r>
            <a:endParaRPr lang="en-US" dirty="0"/>
          </a:p>
        </p:txBody>
      </p:sp>
    </p:spTree>
    <p:extLst>
      <p:ext uri="{BB962C8B-B14F-4D97-AF65-F5344CB8AC3E}">
        <p14:creationId xmlns:p14="http://schemas.microsoft.com/office/powerpoint/2010/main" val="1848531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blackboard.jpg"/>
          <p:cNvPicPr/>
          <p:nvPr/>
        </p:nvPicPr>
        <p:blipFill>
          <a:blip r:embed="rId2" cstate="email">
            <a:extLst>
              <a:ext uri="{28A0092B-C50C-407E-A947-70E740481C1C}">
                <a14:useLocalDpi xmlns:a14="http://schemas.microsoft.com/office/drawing/2010/main"/>
              </a:ext>
            </a:extLst>
          </a:blip>
          <a:stretch>
            <a:fillRect/>
          </a:stretch>
        </p:blipFill>
        <p:spPr>
          <a:xfrm>
            <a:off x="-1115151" y="0"/>
            <a:ext cx="10911213" cy="7179784"/>
          </a:xfrm>
          <a:prstGeom prst="rect">
            <a:avLst/>
          </a:prstGeom>
          <a:ln w="12700">
            <a:miter lim="400000"/>
          </a:ln>
        </p:spPr>
      </p:pic>
      <p:sp>
        <p:nvSpPr>
          <p:cNvPr id="4" name="Freeform 3"/>
          <p:cNvSpPr/>
          <p:nvPr/>
        </p:nvSpPr>
        <p:spPr>
          <a:xfrm>
            <a:off x="-809728" y="3831386"/>
            <a:ext cx="5449906" cy="1993185"/>
          </a:xfrm>
          <a:custGeom>
            <a:avLst/>
            <a:gdLst>
              <a:gd name="connsiteX0" fmla="*/ 128291 w 7248488"/>
              <a:gd name="connsiteY0" fmla="*/ 2180706 h 2219189"/>
              <a:gd name="connsiteX1" fmla="*/ 7248488 w 7248488"/>
              <a:gd name="connsiteY1" fmla="*/ 2219189 h 2219189"/>
              <a:gd name="connsiteX2" fmla="*/ 5991228 w 7248488"/>
              <a:gd name="connsiteY2" fmla="*/ 89794 h 2219189"/>
              <a:gd name="connsiteX3" fmla="*/ 1270089 w 7248488"/>
              <a:gd name="connsiteY3" fmla="*/ 0 h 2219189"/>
              <a:gd name="connsiteX4" fmla="*/ 0 w 7248488"/>
              <a:gd name="connsiteY4" fmla="*/ 2155051 h 2219189"/>
              <a:gd name="connsiteX0" fmla="*/ 12829 w 7248488"/>
              <a:gd name="connsiteY0" fmla="*/ 2180706 h 2219189"/>
              <a:gd name="connsiteX1" fmla="*/ 7248488 w 7248488"/>
              <a:gd name="connsiteY1" fmla="*/ 2219189 h 2219189"/>
              <a:gd name="connsiteX2" fmla="*/ 5991228 w 7248488"/>
              <a:gd name="connsiteY2" fmla="*/ 89794 h 2219189"/>
              <a:gd name="connsiteX3" fmla="*/ 1270089 w 7248488"/>
              <a:gd name="connsiteY3" fmla="*/ 0 h 2219189"/>
              <a:gd name="connsiteX4" fmla="*/ 0 w 7248488"/>
              <a:gd name="connsiteY4" fmla="*/ 2155051 h 2219189"/>
              <a:gd name="connsiteX0" fmla="*/ 12829 w 7248488"/>
              <a:gd name="connsiteY0" fmla="*/ 2090912 h 2129395"/>
              <a:gd name="connsiteX1" fmla="*/ 7248488 w 7248488"/>
              <a:gd name="connsiteY1" fmla="*/ 2129395 h 2129395"/>
              <a:gd name="connsiteX2" fmla="*/ 5991228 w 7248488"/>
              <a:gd name="connsiteY2" fmla="*/ 0 h 2129395"/>
              <a:gd name="connsiteX3" fmla="*/ 1244431 w 7248488"/>
              <a:gd name="connsiteY3" fmla="*/ 0 h 2129395"/>
              <a:gd name="connsiteX4" fmla="*/ 0 w 7248488"/>
              <a:gd name="connsiteY4" fmla="*/ 2065257 h 2129395"/>
              <a:gd name="connsiteX0" fmla="*/ 28704 w 7264363"/>
              <a:gd name="connsiteY0" fmla="*/ 2090912 h 2129395"/>
              <a:gd name="connsiteX1" fmla="*/ 7264363 w 7264363"/>
              <a:gd name="connsiteY1" fmla="*/ 2129395 h 2129395"/>
              <a:gd name="connsiteX2" fmla="*/ 6007103 w 7264363"/>
              <a:gd name="connsiteY2" fmla="*/ 0 h 2129395"/>
              <a:gd name="connsiteX3" fmla="*/ 1260306 w 7264363"/>
              <a:gd name="connsiteY3" fmla="*/ 0 h 2129395"/>
              <a:gd name="connsiteX4" fmla="*/ 0 w 7264363"/>
              <a:gd name="connsiteY4" fmla="*/ 2093832 h 2129395"/>
              <a:gd name="connsiteX0" fmla="*/ 0 w 7267409"/>
              <a:gd name="connsiteY0" fmla="*/ 2090912 h 2129395"/>
              <a:gd name="connsiteX1" fmla="*/ 7267409 w 7267409"/>
              <a:gd name="connsiteY1" fmla="*/ 2129395 h 2129395"/>
              <a:gd name="connsiteX2" fmla="*/ 6010149 w 7267409"/>
              <a:gd name="connsiteY2" fmla="*/ 0 h 2129395"/>
              <a:gd name="connsiteX3" fmla="*/ 1263352 w 7267409"/>
              <a:gd name="connsiteY3" fmla="*/ 0 h 2129395"/>
              <a:gd name="connsiteX4" fmla="*/ 3046 w 7267409"/>
              <a:gd name="connsiteY4" fmla="*/ 2093832 h 212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7409" h="2129395">
                <a:moveTo>
                  <a:pt x="0" y="2090912"/>
                </a:moveTo>
                <a:lnTo>
                  <a:pt x="7267409" y="2129395"/>
                </a:lnTo>
                <a:lnTo>
                  <a:pt x="6010149" y="0"/>
                </a:lnTo>
                <a:lnTo>
                  <a:pt x="1263352" y="0"/>
                </a:lnTo>
                <a:lnTo>
                  <a:pt x="3046" y="2093832"/>
                </a:lnTo>
              </a:path>
            </a:pathLst>
          </a:custGeom>
          <a:gradFill flip="none" rotWithShape="1">
            <a:gsLst>
              <a:gs pos="0">
                <a:srgbClr val="FFFF00"/>
              </a:gs>
              <a:gs pos="100000">
                <a:srgbClr val="0000FF"/>
              </a:gs>
              <a:gs pos="90000">
                <a:srgbClr val="0000FF"/>
              </a:gs>
            </a:gsLst>
            <a:lin ang="16200000" scaled="0"/>
            <a:tileRect/>
          </a:gradFill>
          <a:ln w="57150" cmpd="sng">
            <a:noFill/>
          </a:ln>
          <a:effectLst/>
        </p:spPr>
        <p:style>
          <a:lnRef idx="2">
            <a:schemeClr val="accent1"/>
          </a:lnRef>
          <a:fillRef idx="0">
            <a:schemeClr val="accent1"/>
          </a:fillRef>
          <a:effectRef idx="1">
            <a:schemeClr val="accent1"/>
          </a:effectRef>
          <a:fontRef idx="minor">
            <a:schemeClr val="tx1"/>
          </a:fontRef>
        </p:style>
        <p:txBody>
          <a:bodyPr lIns="64291" tIns="32146" rIns="64291" bIns="32146" rtlCol="0" anchor="ctr"/>
          <a:lstStyle/>
          <a:p>
            <a:pPr algn="ctr"/>
            <a:r>
              <a:rPr lang="en-US" sz="5000" dirty="0">
                <a:solidFill>
                  <a:srgbClr val="FFFFFF"/>
                </a:solidFill>
                <a:latin typeface="Marker Felt Thin"/>
              </a:rPr>
              <a:t>Surface</a:t>
            </a:r>
          </a:p>
        </p:txBody>
      </p:sp>
      <p:sp>
        <p:nvSpPr>
          <p:cNvPr id="2" name="TextBox 1"/>
          <p:cNvSpPr txBox="1"/>
          <p:nvPr/>
        </p:nvSpPr>
        <p:spPr>
          <a:xfrm>
            <a:off x="4808121" y="4390737"/>
            <a:ext cx="4064946" cy="954107"/>
          </a:xfrm>
          <a:prstGeom prst="rect">
            <a:avLst/>
          </a:prstGeom>
          <a:noFill/>
        </p:spPr>
        <p:txBody>
          <a:bodyPr wrap="square" rtlCol="0">
            <a:spAutoFit/>
          </a:bodyPr>
          <a:lstStyle/>
          <a:p>
            <a:r>
              <a:rPr lang="en-US" sz="2800" dirty="0">
                <a:solidFill>
                  <a:prstClr val="white"/>
                </a:solidFill>
                <a:latin typeface="Calibri"/>
              </a:rPr>
              <a:t>Skill and Concept Development</a:t>
            </a:r>
          </a:p>
        </p:txBody>
      </p:sp>
      <p:sp>
        <p:nvSpPr>
          <p:cNvPr id="6" name="Right Arrow 5"/>
          <p:cNvSpPr/>
          <p:nvPr/>
        </p:nvSpPr>
        <p:spPr>
          <a:xfrm>
            <a:off x="3706276" y="4429325"/>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Calibri"/>
            </a:endParaRPr>
          </a:p>
        </p:txBody>
      </p:sp>
      <p:sp>
        <p:nvSpPr>
          <p:cNvPr id="7" name="TextBox 6"/>
          <p:cNvSpPr txBox="1"/>
          <p:nvPr/>
        </p:nvSpPr>
        <p:spPr>
          <a:xfrm>
            <a:off x="7481154" y="6488668"/>
            <a:ext cx="650388" cy="369332"/>
          </a:xfrm>
          <a:prstGeom prst="rect">
            <a:avLst/>
          </a:prstGeom>
          <a:solidFill>
            <a:srgbClr val="FFFF00"/>
          </a:solidFill>
        </p:spPr>
        <p:txBody>
          <a:bodyPr wrap="none" rtlCol="0">
            <a:spAutoFit/>
          </a:bodyPr>
          <a:lstStyle/>
          <a:p>
            <a:r>
              <a:rPr lang="en-US" dirty="0" smtClean="0"/>
              <a:t>p. 20</a:t>
            </a:r>
            <a:endParaRPr lang="en-US" dirty="0"/>
          </a:p>
        </p:txBody>
      </p:sp>
    </p:spTree>
    <p:extLst>
      <p:ext uri="{BB962C8B-B14F-4D97-AF65-F5344CB8AC3E}">
        <p14:creationId xmlns:p14="http://schemas.microsoft.com/office/powerpoint/2010/main" val="2625031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978041569015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0" y="1703146"/>
            <a:ext cx="3124200" cy="4469054"/>
          </a:xfrm>
          <a:prstGeom prst="rect">
            <a:avLst/>
          </a:prstGeom>
        </p:spPr>
      </p:pic>
      <p:pic>
        <p:nvPicPr>
          <p:cNvPr id="3" name="Picture 2" descr="visible-learning-250w.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9200" y="685800"/>
            <a:ext cx="3175000" cy="4546600"/>
          </a:xfrm>
          <a:prstGeom prst="rect">
            <a:avLst/>
          </a:prstGeom>
        </p:spPr>
      </p:pic>
    </p:spTree>
    <p:extLst>
      <p:ext uri="{BB962C8B-B14F-4D97-AF65-F5344CB8AC3E}">
        <p14:creationId xmlns:p14="http://schemas.microsoft.com/office/powerpoint/2010/main" val="2969723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lackboard.jpg"/>
          <p:cNvPicPr/>
          <p:nvPr/>
        </p:nvPicPr>
        <p:blipFill>
          <a:blip r:embed="rId3" cstate="email">
            <a:extLst>
              <a:ext uri="{28A0092B-C50C-407E-A947-70E740481C1C}">
                <a14:useLocalDpi xmlns:a14="http://schemas.microsoft.com/office/drawing/2010/main"/>
              </a:ext>
            </a:extLst>
          </a:blip>
          <a:stretch>
            <a:fillRect/>
          </a:stretch>
        </p:blipFill>
        <p:spPr>
          <a:xfrm>
            <a:off x="-1115151" y="0"/>
            <a:ext cx="10911213" cy="7179784"/>
          </a:xfrm>
          <a:prstGeom prst="rect">
            <a:avLst/>
          </a:prstGeom>
          <a:ln w="12700">
            <a:miter lim="400000"/>
          </a:ln>
        </p:spPr>
      </p:pic>
      <p:sp>
        <p:nvSpPr>
          <p:cNvPr id="4" name="Freeform 3"/>
          <p:cNvSpPr/>
          <p:nvPr/>
        </p:nvSpPr>
        <p:spPr>
          <a:xfrm>
            <a:off x="-809728" y="3831386"/>
            <a:ext cx="5449906" cy="1993185"/>
          </a:xfrm>
          <a:custGeom>
            <a:avLst/>
            <a:gdLst>
              <a:gd name="connsiteX0" fmla="*/ 128291 w 7248488"/>
              <a:gd name="connsiteY0" fmla="*/ 2180706 h 2219189"/>
              <a:gd name="connsiteX1" fmla="*/ 7248488 w 7248488"/>
              <a:gd name="connsiteY1" fmla="*/ 2219189 h 2219189"/>
              <a:gd name="connsiteX2" fmla="*/ 5991228 w 7248488"/>
              <a:gd name="connsiteY2" fmla="*/ 89794 h 2219189"/>
              <a:gd name="connsiteX3" fmla="*/ 1270089 w 7248488"/>
              <a:gd name="connsiteY3" fmla="*/ 0 h 2219189"/>
              <a:gd name="connsiteX4" fmla="*/ 0 w 7248488"/>
              <a:gd name="connsiteY4" fmla="*/ 2155051 h 2219189"/>
              <a:gd name="connsiteX0" fmla="*/ 12829 w 7248488"/>
              <a:gd name="connsiteY0" fmla="*/ 2180706 h 2219189"/>
              <a:gd name="connsiteX1" fmla="*/ 7248488 w 7248488"/>
              <a:gd name="connsiteY1" fmla="*/ 2219189 h 2219189"/>
              <a:gd name="connsiteX2" fmla="*/ 5991228 w 7248488"/>
              <a:gd name="connsiteY2" fmla="*/ 89794 h 2219189"/>
              <a:gd name="connsiteX3" fmla="*/ 1270089 w 7248488"/>
              <a:gd name="connsiteY3" fmla="*/ 0 h 2219189"/>
              <a:gd name="connsiteX4" fmla="*/ 0 w 7248488"/>
              <a:gd name="connsiteY4" fmla="*/ 2155051 h 2219189"/>
              <a:gd name="connsiteX0" fmla="*/ 12829 w 7248488"/>
              <a:gd name="connsiteY0" fmla="*/ 2090912 h 2129395"/>
              <a:gd name="connsiteX1" fmla="*/ 7248488 w 7248488"/>
              <a:gd name="connsiteY1" fmla="*/ 2129395 h 2129395"/>
              <a:gd name="connsiteX2" fmla="*/ 5991228 w 7248488"/>
              <a:gd name="connsiteY2" fmla="*/ 0 h 2129395"/>
              <a:gd name="connsiteX3" fmla="*/ 1244431 w 7248488"/>
              <a:gd name="connsiteY3" fmla="*/ 0 h 2129395"/>
              <a:gd name="connsiteX4" fmla="*/ 0 w 7248488"/>
              <a:gd name="connsiteY4" fmla="*/ 2065257 h 2129395"/>
              <a:gd name="connsiteX0" fmla="*/ 28704 w 7264363"/>
              <a:gd name="connsiteY0" fmla="*/ 2090912 h 2129395"/>
              <a:gd name="connsiteX1" fmla="*/ 7264363 w 7264363"/>
              <a:gd name="connsiteY1" fmla="*/ 2129395 h 2129395"/>
              <a:gd name="connsiteX2" fmla="*/ 6007103 w 7264363"/>
              <a:gd name="connsiteY2" fmla="*/ 0 h 2129395"/>
              <a:gd name="connsiteX3" fmla="*/ 1260306 w 7264363"/>
              <a:gd name="connsiteY3" fmla="*/ 0 h 2129395"/>
              <a:gd name="connsiteX4" fmla="*/ 0 w 7264363"/>
              <a:gd name="connsiteY4" fmla="*/ 2093832 h 2129395"/>
              <a:gd name="connsiteX0" fmla="*/ 0 w 7267409"/>
              <a:gd name="connsiteY0" fmla="*/ 2090912 h 2129395"/>
              <a:gd name="connsiteX1" fmla="*/ 7267409 w 7267409"/>
              <a:gd name="connsiteY1" fmla="*/ 2129395 h 2129395"/>
              <a:gd name="connsiteX2" fmla="*/ 6010149 w 7267409"/>
              <a:gd name="connsiteY2" fmla="*/ 0 h 2129395"/>
              <a:gd name="connsiteX3" fmla="*/ 1263352 w 7267409"/>
              <a:gd name="connsiteY3" fmla="*/ 0 h 2129395"/>
              <a:gd name="connsiteX4" fmla="*/ 3046 w 7267409"/>
              <a:gd name="connsiteY4" fmla="*/ 2093832 h 212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7409" h="2129395">
                <a:moveTo>
                  <a:pt x="0" y="2090912"/>
                </a:moveTo>
                <a:lnTo>
                  <a:pt x="7267409" y="2129395"/>
                </a:lnTo>
                <a:lnTo>
                  <a:pt x="6010149" y="0"/>
                </a:lnTo>
                <a:lnTo>
                  <a:pt x="1263352" y="0"/>
                </a:lnTo>
                <a:lnTo>
                  <a:pt x="3046" y="2093832"/>
                </a:lnTo>
              </a:path>
            </a:pathLst>
          </a:custGeom>
          <a:gradFill flip="none" rotWithShape="1">
            <a:gsLst>
              <a:gs pos="0">
                <a:srgbClr val="FFFF00"/>
              </a:gs>
              <a:gs pos="100000">
                <a:srgbClr val="0000FF"/>
              </a:gs>
              <a:gs pos="90000">
                <a:srgbClr val="0000FF"/>
              </a:gs>
            </a:gsLst>
            <a:lin ang="16200000" scaled="0"/>
            <a:tileRect/>
          </a:gradFill>
          <a:ln w="57150" cmpd="sng">
            <a:noFill/>
          </a:ln>
          <a:effectLst/>
        </p:spPr>
        <p:style>
          <a:lnRef idx="2">
            <a:schemeClr val="accent1"/>
          </a:lnRef>
          <a:fillRef idx="0">
            <a:schemeClr val="accent1"/>
          </a:fillRef>
          <a:effectRef idx="1">
            <a:schemeClr val="accent1"/>
          </a:effectRef>
          <a:fontRef idx="minor">
            <a:schemeClr val="tx1"/>
          </a:fontRef>
        </p:style>
        <p:txBody>
          <a:bodyPr lIns="64291" tIns="32146" rIns="64291" bIns="32146" rtlCol="0" anchor="ctr"/>
          <a:lstStyle/>
          <a:p>
            <a:pPr algn="ctr"/>
            <a:r>
              <a:rPr lang="en-US" sz="5000" dirty="0">
                <a:solidFill>
                  <a:srgbClr val="FFFFFF"/>
                </a:solidFill>
                <a:latin typeface="Marker Felt Thin"/>
              </a:rPr>
              <a:t>Surface</a:t>
            </a:r>
          </a:p>
        </p:txBody>
      </p:sp>
      <p:sp>
        <p:nvSpPr>
          <p:cNvPr id="8" name="Freeform 7"/>
          <p:cNvSpPr/>
          <p:nvPr/>
        </p:nvSpPr>
        <p:spPr>
          <a:xfrm>
            <a:off x="151877" y="2550047"/>
            <a:ext cx="3565473" cy="1294914"/>
          </a:xfrm>
          <a:custGeom>
            <a:avLst/>
            <a:gdLst>
              <a:gd name="connsiteX0" fmla="*/ 0 w 4741334"/>
              <a:gd name="connsiteY0" fmla="*/ 1676400 h 1676400"/>
              <a:gd name="connsiteX1" fmla="*/ 4741334 w 4741334"/>
              <a:gd name="connsiteY1" fmla="*/ 1667933 h 1676400"/>
              <a:gd name="connsiteX2" fmla="*/ 3725334 w 4741334"/>
              <a:gd name="connsiteY2" fmla="*/ 0 h 1676400"/>
              <a:gd name="connsiteX3" fmla="*/ 999067 w 4741334"/>
              <a:gd name="connsiteY3" fmla="*/ 16933 h 1676400"/>
              <a:gd name="connsiteX4" fmla="*/ 0 w 4741334"/>
              <a:gd name="connsiteY4" fmla="*/ 1676400 h 1676400"/>
              <a:gd name="connsiteX0" fmla="*/ 0 w 4741334"/>
              <a:gd name="connsiteY0" fmla="*/ 1676400 h 1679614"/>
              <a:gd name="connsiteX1" fmla="*/ 4741334 w 4741334"/>
              <a:gd name="connsiteY1" fmla="*/ 1679614 h 1679614"/>
              <a:gd name="connsiteX2" fmla="*/ 3725334 w 4741334"/>
              <a:gd name="connsiteY2" fmla="*/ 0 h 1679614"/>
              <a:gd name="connsiteX3" fmla="*/ 999067 w 4741334"/>
              <a:gd name="connsiteY3" fmla="*/ 16933 h 1679614"/>
              <a:gd name="connsiteX4" fmla="*/ 0 w 4741334"/>
              <a:gd name="connsiteY4" fmla="*/ 1676400 h 1679614"/>
              <a:gd name="connsiteX0" fmla="*/ 0 w 4750257"/>
              <a:gd name="connsiteY0" fmla="*/ 1676400 h 1679614"/>
              <a:gd name="connsiteX1" fmla="*/ 4750257 w 4750257"/>
              <a:gd name="connsiteY1" fmla="*/ 1679614 h 1679614"/>
              <a:gd name="connsiteX2" fmla="*/ 3725334 w 4750257"/>
              <a:gd name="connsiteY2" fmla="*/ 0 h 1679614"/>
              <a:gd name="connsiteX3" fmla="*/ 999067 w 4750257"/>
              <a:gd name="connsiteY3" fmla="*/ 16933 h 1679614"/>
              <a:gd name="connsiteX4" fmla="*/ 0 w 4750257"/>
              <a:gd name="connsiteY4" fmla="*/ 1676400 h 1679614"/>
              <a:gd name="connsiteX0" fmla="*/ 0 w 4750257"/>
              <a:gd name="connsiteY0" fmla="*/ 1699761 h 1702975"/>
              <a:gd name="connsiteX1" fmla="*/ 4750257 w 4750257"/>
              <a:gd name="connsiteY1" fmla="*/ 1702975 h 1702975"/>
              <a:gd name="connsiteX2" fmla="*/ 3725334 w 4750257"/>
              <a:gd name="connsiteY2" fmla="*/ 0 h 1702975"/>
              <a:gd name="connsiteX3" fmla="*/ 999067 w 4750257"/>
              <a:gd name="connsiteY3" fmla="*/ 40294 h 1702975"/>
              <a:gd name="connsiteX4" fmla="*/ 0 w 4750257"/>
              <a:gd name="connsiteY4" fmla="*/ 1699761 h 1702975"/>
              <a:gd name="connsiteX0" fmla="*/ 0 w 4750257"/>
              <a:gd name="connsiteY0" fmla="*/ 1682240 h 1685454"/>
              <a:gd name="connsiteX1" fmla="*/ 4750257 w 4750257"/>
              <a:gd name="connsiteY1" fmla="*/ 1685454 h 1685454"/>
              <a:gd name="connsiteX2" fmla="*/ 3713437 w 4750257"/>
              <a:gd name="connsiteY2" fmla="*/ 0 h 1685454"/>
              <a:gd name="connsiteX3" fmla="*/ 999067 w 4750257"/>
              <a:gd name="connsiteY3" fmla="*/ 22773 h 1685454"/>
              <a:gd name="connsiteX4" fmla="*/ 0 w 4750257"/>
              <a:gd name="connsiteY4" fmla="*/ 1682240 h 1685454"/>
              <a:gd name="connsiteX0" fmla="*/ 0 w 4750257"/>
              <a:gd name="connsiteY0" fmla="*/ 1690616 h 1693830"/>
              <a:gd name="connsiteX1" fmla="*/ 4750257 w 4750257"/>
              <a:gd name="connsiteY1" fmla="*/ 1693830 h 1693830"/>
              <a:gd name="connsiteX2" fmla="*/ 3713437 w 4750257"/>
              <a:gd name="connsiteY2" fmla="*/ 8376 h 1693830"/>
              <a:gd name="connsiteX3" fmla="*/ 824579 w 4750257"/>
              <a:gd name="connsiteY3" fmla="*/ 0 h 1693830"/>
              <a:gd name="connsiteX4" fmla="*/ 0 w 4750257"/>
              <a:gd name="connsiteY4" fmla="*/ 1690616 h 1693830"/>
              <a:gd name="connsiteX0" fmla="*/ 0 w 4750257"/>
              <a:gd name="connsiteY0" fmla="*/ 1713388 h 1716602"/>
              <a:gd name="connsiteX1" fmla="*/ 4750257 w 4750257"/>
              <a:gd name="connsiteY1" fmla="*/ 1716602 h 1716602"/>
              <a:gd name="connsiteX2" fmla="*/ 3903789 w 4750257"/>
              <a:gd name="connsiteY2" fmla="*/ 0 h 1716602"/>
              <a:gd name="connsiteX3" fmla="*/ 824579 w 4750257"/>
              <a:gd name="connsiteY3" fmla="*/ 22772 h 1716602"/>
              <a:gd name="connsiteX4" fmla="*/ 0 w 4750257"/>
              <a:gd name="connsiteY4" fmla="*/ 1713388 h 1716602"/>
              <a:gd name="connsiteX0" fmla="*/ 0 w 4750257"/>
              <a:gd name="connsiteY0" fmla="*/ 1690616 h 1693830"/>
              <a:gd name="connsiteX1" fmla="*/ 4750257 w 4750257"/>
              <a:gd name="connsiteY1" fmla="*/ 1693830 h 1693830"/>
              <a:gd name="connsiteX2" fmla="*/ 3887926 w 4750257"/>
              <a:gd name="connsiteY2" fmla="*/ 39524 h 1693830"/>
              <a:gd name="connsiteX3" fmla="*/ 824579 w 4750257"/>
              <a:gd name="connsiteY3" fmla="*/ 0 h 1693830"/>
              <a:gd name="connsiteX4" fmla="*/ 0 w 4750257"/>
              <a:gd name="connsiteY4" fmla="*/ 1690616 h 169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0257" h="1693830">
                <a:moveTo>
                  <a:pt x="0" y="1690616"/>
                </a:moveTo>
                <a:lnTo>
                  <a:pt x="4750257" y="1693830"/>
                </a:lnTo>
                <a:lnTo>
                  <a:pt x="3887926" y="39524"/>
                </a:lnTo>
                <a:lnTo>
                  <a:pt x="824579" y="0"/>
                </a:lnTo>
                <a:lnTo>
                  <a:pt x="0" y="1690616"/>
                </a:lnTo>
                <a:close/>
              </a:path>
            </a:pathLst>
          </a:custGeom>
          <a:gradFill flip="none" rotWithShape="1">
            <a:gsLst>
              <a:gs pos="0">
                <a:srgbClr val="0000FF"/>
              </a:gs>
              <a:gs pos="100000">
                <a:srgbClr val="008000"/>
              </a:gs>
              <a:gs pos="95000">
                <a:srgbClr val="008000"/>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lIns="64291" tIns="321457" rIns="64291" bIns="0" rtlCol="0" anchor="ctr"/>
          <a:lstStyle/>
          <a:p>
            <a:pPr algn="ctr"/>
            <a:r>
              <a:rPr lang="en-US" sz="4200" dirty="0">
                <a:solidFill>
                  <a:srgbClr val="FFFFFF"/>
                </a:solidFill>
                <a:latin typeface="Marker Felt Thin"/>
              </a:rPr>
              <a:t>Deep</a:t>
            </a:r>
            <a:endParaRPr lang="en-US" sz="4200" dirty="0">
              <a:solidFill>
                <a:srgbClr val="FFFFFF"/>
              </a:solidFill>
              <a:latin typeface="Calibri"/>
            </a:endParaRPr>
          </a:p>
        </p:txBody>
      </p:sp>
      <p:sp>
        <p:nvSpPr>
          <p:cNvPr id="2" name="TextBox 1"/>
          <p:cNvSpPr txBox="1"/>
          <p:nvPr/>
        </p:nvSpPr>
        <p:spPr>
          <a:xfrm>
            <a:off x="4808121" y="4390737"/>
            <a:ext cx="3573879" cy="954107"/>
          </a:xfrm>
          <a:prstGeom prst="rect">
            <a:avLst/>
          </a:prstGeom>
          <a:noFill/>
        </p:spPr>
        <p:txBody>
          <a:bodyPr wrap="square" rtlCol="0">
            <a:spAutoFit/>
          </a:bodyPr>
          <a:lstStyle/>
          <a:p>
            <a:r>
              <a:rPr lang="en-US" sz="2800" dirty="0">
                <a:solidFill>
                  <a:prstClr val="white"/>
                </a:solidFill>
                <a:latin typeface="Calibri"/>
              </a:rPr>
              <a:t>Skill and Concept Development</a:t>
            </a:r>
          </a:p>
        </p:txBody>
      </p:sp>
      <p:sp>
        <p:nvSpPr>
          <p:cNvPr id="3" name="TextBox 2"/>
          <p:cNvSpPr txBox="1"/>
          <p:nvPr/>
        </p:nvSpPr>
        <p:spPr>
          <a:xfrm>
            <a:off x="4640178" y="2459966"/>
            <a:ext cx="4233145" cy="1384995"/>
          </a:xfrm>
          <a:prstGeom prst="rect">
            <a:avLst/>
          </a:prstGeom>
          <a:noFill/>
        </p:spPr>
        <p:txBody>
          <a:bodyPr wrap="square" rtlCol="0">
            <a:spAutoFit/>
          </a:bodyPr>
          <a:lstStyle/>
          <a:p>
            <a:r>
              <a:rPr lang="en-US" sz="2800" dirty="0">
                <a:solidFill>
                  <a:srgbClr val="FFFFFF"/>
                </a:solidFill>
                <a:latin typeface="Calibri"/>
              </a:rPr>
              <a:t>Connections, relationships and schema to organize skills and concepts</a:t>
            </a:r>
          </a:p>
        </p:txBody>
      </p:sp>
      <p:sp>
        <p:nvSpPr>
          <p:cNvPr id="6" name="Right Arrow 5"/>
          <p:cNvSpPr/>
          <p:nvPr/>
        </p:nvSpPr>
        <p:spPr>
          <a:xfrm>
            <a:off x="3706276" y="4429325"/>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Calibri"/>
            </a:endParaRPr>
          </a:p>
        </p:txBody>
      </p:sp>
      <p:sp>
        <p:nvSpPr>
          <p:cNvPr id="12" name="Right Arrow 11"/>
          <p:cNvSpPr/>
          <p:nvPr/>
        </p:nvSpPr>
        <p:spPr>
          <a:xfrm>
            <a:off x="3217072" y="2944084"/>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Calibri"/>
            </a:endParaRPr>
          </a:p>
        </p:txBody>
      </p:sp>
      <p:sp>
        <p:nvSpPr>
          <p:cNvPr id="9" name="TextBox 8"/>
          <p:cNvSpPr txBox="1"/>
          <p:nvPr/>
        </p:nvSpPr>
        <p:spPr>
          <a:xfrm>
            <a:off x="7481154" y="6488668"/>
            <a:ext cx="650388" cy="369332"/>
          </a:xfrm>
          <a:prstGeom prst="rect">
            <a:avLst/>
          </a:prstGeom>
          <a:solidFill>
            <a:srgbClr val="FFFF00"/>
          </a:solidFill>
        </p:spPr>
        <p:txBody>
          <a:bodyPr wrap="none" rtlCol="0">
            <a:spAutoFit/>
          </a:bodyPr>
          <a:lstStyle/>
          <a:p>
            <a:r>
              <a:rPr lang="en-US" dirty="0" smtClean="0"/>
              <a:t>p. 20</a:t>
            </a:r>
            <a:endParaRPr lang="en-US" dirty="0"/>
          </a:p>
        </p:txBody>
      </p:sp>
    </p:spTree>
    <p:extLst>
      <p:ext uri="{BB962C8B-B14F-4D97-AF65-F5344CB8AC3E}">
        <p14:creationId xmlns:p14="http://schemas.microsoft.com/office/powerpoint/2010/main" val="777707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lackboard.jpg"/>
          <p:cNvPicPr/>
          <p:nvPr/>
        </p:nvPicPr>
        <p:blipFill>
          <a:blip r:embed="rId2" cstate="email">
            <a:extLst>
              <a:ext uri="{28A0092B-C50C-407E-A947-70E740481C1C}">
                <a14:useLocalDpi xmlns:a14="http://schemas.microsoft.com/office/drawing/2010/main"/>
              </a:ext>
            </a:extLst>
          </a:blip>
          <a:stretch>
            <a:fillRect/>
          </a:stretch>
        </p:blipFill>
        <p:spPr>
          <a:xfrm>
            <a:off x="-1115151" y="0"/>
            <a:ext cx="10911213" cy="7179784"/>
          </a:xfrm>
          <a:prstGeom prst="rect">
            <a:avLst/>
          </a:prstGeom>
          <a:ln w="12700">
            <a:miter lim="400000"/>
          </a:ln>
        </p:spPr>
      </p:pic>
      <p:sp>
        <p:nvSpPr>
          <p:cNvPr id="4" name="Freeform 3"/>
          <p:cNvSpPr/>
          <p:nvPr/>
        </p:nvSpPr>
        <p:spPr>
          <a:xfrm>
            <a:off x="-809728" y="3831386"/>
            <a:ext cx="5449906" cy="1993185"/>
          </a:xfrm>
          <a:custGeom>
            <a:avLst/>
            <a:gdLst>
              <a:gd name="connsiteX0" fmla="*/ 128291 w 7248488"/>
              <a:gd name="connsiteY0" fmla="*/ 2180706 h 2219189"/>
              <a:gd name="connsiteX1" fmla="*/ 7248488 w 7248488"/>
              <a:gd name="connsiteY1" fmla="*/ 2219189 h 2219189"/>
              <a:gd name="connsiteX2" fmla="*/ 5991228 w 7248488"/>
              <a:gd name="connsiteY2" fmla="*/ 89794 h 2219189"/>
              <a:gd name="connsiteX3" fmla="*/ 1270089 w 7248488"/>
              <a:gd name="connsiteY3" fmla="*/ 0 h 2219189"/>
              <a:gd name="connsiteX4" fmla="*/ 0 w 7248488"/>
              <a:gd name="connsiteY4" fmla="*/ 2155051 h 2219189"/>
              <a:gd name="connsiteX0" fmla="*/ 12829 w 7248488"/>
              <a:gd name="connsiteY0" fmla="*/ 2180706 h 2219189"/>
              <a:gd name="connsiteX1" fmla="*/ 7248488 w 7248488"/>
              <a:gd name="connsiteY1" fmla="*/ 2219189 h 2219189"/>
              <a:gd name="connsiteX2" fmla="*/ 5991228 w 7248488"/>
              <a:gd name="connsiteY2" fmla="*/ 89794 h 2219189"/>
              <a:gd name="connsiteX3" fmla="*/ 1270089 w 7248488"/>
              <a:gd name="connsiteY3" fmla="*/ 0 h 2219189"/>
              <a:gd name="connsiteX4" fmla="*/ 0 w 7248488"/>
              <a:gd name="connsiteY4" fmla="*/ 2155051 h 2219189"/>
              <a:gd name="connsiteX0" fmla="*/ 12829 w 7248488"/>
              <a:gd name="connsiteY0" fmla="*/ 2090912 h 2129395"/>
              <a:gd name="connsiteX1" fmla="*/ 7248488 w 7248488"/>
              <a:gd name="connsiteY1" fmla="*/ 2129395 h 2129395"/>
              <a:gd name="connsiteX2" fmla="*/ 5991228 w 7248488"/>
              <a:gd name="connsiteY2" fmla="*/ 0 h 2129395"/>
              <a:gd name="connsiteX3" fmla="*/ 1244431 w 7248488"/>
              <a:gd name="connsiteY3" fmla="*/ 0 h 2129395"/>
              <a:gd name="connsiteX4" fmla="*/ 0 w 7248488"/>
              <a:gd name="connsiteY4" fmla="*/ 2065257 h 2129395"/>
              <a:gd name="connsiteX0" fmla="*/ 28704 w 7264363"/>
              <a:gd name="connsiteY0" fmla="*/ 2090912 h 2129395"/>
              <a:gd name="connsiteX1" fmla="*/ 7264363 w 7264363"/>
              <a:gd name="connsiteY1" fmla="*/ 2129395 h 2129395"/>
              <a:gd name="connsiteX2" fmla="*/ 6007103 w 7264363"/>
              <a:gd name="connsiteY2" fmla="*/ 0 h 2129395"/>
              <a:gd name="connsiteX3" fmla="*/ 1260306 w 7264363"/>
              <a:gd name="connsiteY3" fmla="*/ 0 h 2129395"/>
              <a:gd name="connsiteX4" fmla="*/ 0 w 7264363"/>
              <a:gd name="connsiteY4" fmla="*/ 2093832 h 2129395"/>
              <a:gd name="connsiteX0" fmla="*/ 0 w 7267409"/>
              <a:gd name="connsiteY0" fmla="*/ 2090912 h 2129395"/>
              <a:gd name="connsiteX1" fmla="*/ 7267409 w 7267409"/>
              <a:gd name="connsiteY1" fmla="*/ 2129395 h 2129395"/>
              <a:gd name="connsiteX2" fmla="*/ 6010149 w 7267409"/>
              <a:gd name="connsiteY2" fmla="*/ 0 h 2129395"/>
              <a:gd name="connsiteX3" fmla="*/ 1263352 w 7267409"/>
              <a:gd name="connsiteY3" fmla="*/ 0 h 2129395"/>
              <a:gd name="connsiteX4" fmla="*/ 3046 w 7267409"/>
              <a:gd name="connsiteY4" fmla="*/ 2093832 h 212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7409" h="2129395">
                <a:moveTo>
                  <a:pt x="0" y="2090912"/>
                </a:moveTo>
                <a:lnTo>
                  <a:pt x="7267409" y="2129395"/>
                </a:lnTo>
                <a:lnTo>
                  <a:pt x="6010149" y="0"/>
                </a:lnTo>
                <a:lnTo>
                  <a:pt x="1263352" y="0"/>
                </a:lnTo>
                <a:lnTo>
                  <a:pt x="3046" y="2093832"/>
                </a:lnTo>
              </a:path>
            </a:pathLst>
          </a:custGeom>
          <a:gradFill flip="none" rotWithShape="1">
            <a:gsLst>
              <a:gs pos="0">
                <a:srgbClr val="FFFF00"/>
              </a:gs>
              <a:gs pos="100000">
                <a:srgbClr val="0000FF"/>
              </a:gs>
              <a:gs pos="90000">
                <a:srgbClr val="0000FF"/>
              </a:gs>
            </a:gsLst>
            <a:lin ang="16200000" scaled="0"/>
            <a:tileRect/>
          </a:gradFill>
          <a:ln w="57150" cmpd="sng">
            <a:noFill/>
          </a:ln>
          <a:effectLst/>
        </p:spPr>
        <p:style>
          <a:lnRef idx="2">
            <a:schemeClr val="accent1"/>
          </a:lnRef>
          <a:fillRef idx="0">
            <a:schemeClr val="accent1"/>
          </a:fillRef>
          <a:effectRef idx="1">
            <a:schemeClr val="accent1"/>
          </a:effectRef>
          <a:fontRef idx="minor">
            <a:schemeClr val="tx1"/>
          </a:fontRef>
        </p:style>
        <p:txBody>
          <a:bodyPr lIns="64291" tIns="32146" rIns="64291" bIns="32146" rtlCol="0" anchor="ctr"/>
          <a:lstStyle/>
          <a:p>
            <a:pPr algn="ctr"/>
            <a:r>
              <a:rPr lang="en-US" sz="5000" dirty="0">
                <a:solidFill>
                  <a:srgbClr val="FFFFFF"/>
                </a:solidFill>
                <a:latin typeface="Marker Felt Thin"/>
              </a:rPr>
              <a:t>Surface</a:t>
            </a:r>
          </a:p>
        </p:txBody>
      </p:sp>
      <p:sp>
        <p:nvSpPr>
          <p:cNvPr id="7" name="Isosceles Triangle 5"/>
          <p:cNvSpPr/>
          <p:nvPr/>
        </p:nvSpPr>
        <p:spPr>
          <a:xfrm>
            <a:off x="786849" y="186179"/>
            <a:ext cx="2307759" cy="2363868"/>
          </a:xfrm>
          <a:custGeom>
            <a:avLst/>
            <a:gdLst>
              <a:gd name="connsiteX0" fmla="*/ 0 w 2858008"/>
              <a:gd name="connsiteY0" fmla="*/ 2286679 h 2286679"/>
              <a:gd name="connsiteX1" fmla="*/ 1429004 w 2858008"/>
              <a:gd name="connsiteY1" fmla="*/ 0 h 2286679"/>
              <a:gd name="connsiteX2" fmla="*/ 2858008 w 2858008"/>
              <a:gd name="connsiteY2" fmla="*/ 2286679 h 2286679"/>
              <a:gd name="connsiteX3" fmla="*/ 0 w 2858008"/>
              <a:gd name="connsiteY3" fmla="*/ 2286679 h 2286679"/>
              <a:gd name="connsiteX0" fmla="*/ 0 w 2861183"/>
              <a:gd name="connsiteY0" fmla="*/ 2296204 h 2296204"/>
              <a:gd name="connsiteX1" fmla="*/ 1432179 w 2861183"/>
              <a:gd name="connsiteY1" fmla="*/ 0 h 2296204"/>
              <a:gd name="connsiteX2" fmla="*/ 2861183 w 2861183"/>
              <a:gd name="connsiteY2" fmla="*/ 2286679 h 2296204"/>
              <a:gd name="connsiteX3" fmla="*/ 0 w 2861183"/>
              <a:gd name="connsiteY3" fmla="*/ 2296204 h 2296204"/>
              <a:gd name="connsiteX0" fmla="*/ 0 w 2873605"/>
              <a:gd name="connsiteY0" fmla="*/ 2293029 h 2293029"/>
              <a:gd name="connsiteX1" fmla="*/ 1444601 w 2873605"/>
              <a:gd name="connsiteY1" fmla="*/ 0 h 2293029"/>
              <a:gd name="connsiteX2" fmla="*/ 2873605 w 2873605"/>
              <a:gd name="connsiteY2" fmla="*/ 2286679 h 2293029"/>
              <a:gd name="connsiteX3" fmla="*/ 0 w 2873605"/>
              <a:gd name="connsiteY3" fmla="*/ 2293029 h 2293029"/>
              <a:gd name="connsiteX0" fmla="*/ 0 w 3022670"/>
              <a:gd name="connsiteY0" fmla="*/ 2276095 h 2286679"/>
              <a:gd name="connsiteX1" fmla="*/ 1593666 w 3022670"/>
              <a:gd name="connsiteY1" fmla="*/ 0 h 2286679"/>
              <a:gd name="connsiteX2" fmla="*/ 3022670 w 3022670"/>
              <a:gd name="connsiteY2" fmla="*/ 2286679 h 2286679"/>
              <a:gd name="connsiteX3" fmla="*/ 0 w 3022670"/>
              <a:gd name="connsiteY3" fmla="*/ 2276095 h 2286679"/>
              <a:gd name="connsiteX0" fmla="*/ 0 w 3043374"/>
              <a:gd name="connsiteY0" fmla="*/ 2271861 h 2286679"/>
              <a:gd name="connsiteX1" fmla="*/ 1614370 w 3043374"/>
              <a:gd name="connsiteY1" fmla="*/ 0 h 2286679"/>
              <a:gd name="connsiteX2" fmla="*/ 3043374 w 3043374"/>
              <a:gd name="connsiteY2" fmla="*/ 2286679 h 2286679"/>
              <a:gd name="connsiteX3" fmla="*/ 0 w 3043374"/>
              <a:gd name="connsiteY3" fmla="*/ 2271861 h 2286679"/>
              <a:gd name="connsiteX0" fmla="*/ 0 w 3175877"/>
              <a:gd name="connsiteY0" fmla="*/ 2271861 h 2303612"/>
              <a:gd name="connsiteX1" fmla="*/ 1614370 w 3175877"/>
              <a:gd name="connsiteY1" fmla="*/ 0 h 2303612"/>
              <a:gd name="connsiteX2" fmla="*/ 3175877 w 3175877"/>
              <a:gd name="connsiteY2" fmla="*/ 2303612 h 2303612"/>
              <a:gd name="connsiteX3" fmla="*/ 0 w 3175877"/>
              <a:gd name="connsiteY3" fmla="*/ 2271861 h 2303612"/>
              <a:gd name="connsiteX0" fmla="*/ 0 w 3175877"/>
              <a:gd name="connsiteY0" fmla="*/ 2703661 h 2735412"/>
              <a:gd name="connsiteX1" fmla="*/ 1593666 w 3175877"/>
              <a:gd name="connsiteY1" fmla="*/ 0 h 2735412"/>
              <a:gd name="connsiteX2" fmla="*/ 3175877 w 3175877"/>
              <a:gd name="connsiteY2" fmla="*/ 2735412 h 2735412"/>
              <a:gd name="connsiteX3" fmla="*/ 0 w 3175877"/>
              <a:gd name="connsiteY3" fmla="*/ 2703661 h 2735412"/>
              <a:gd name="connsiteX0" fmla="*/ 0 w 3175877"/>
              <a:gd name="connsiteY0" fmla="*/ 3330194 h 3361945"/>
              <a:gd name="connsiteX1" fmla="*/ 1593666 w 3175877"/>
              <a:gd name="connsiteY1" fmla="*/ 0 h 3361945"/>
              <a:gd name="connsiteX2" fmla="*/ 3175877 w 3175877"/>
              <a:gd name="connsiteY2" fmla="*/ 3361945 h 3361945"/>
              <a:gd name="connsiteX3" fmla="*/ 0 w 3175877"/>
              <a:gd name="connsiteY3" fmla="*/ 3330194 h 3361945"/>
              <a:gd name="connsiteX0" fmla="*/ 0 w 3192347"/>
              <a:gd name="connsiteY0" fmla="*/ 3330194 h 3361945"/>
              <a:gd name="connsiteX1" fmla="*/ 1610136 w 3192347"/>
              <a:gd name="connsiteY1" fmla="*/ 0 h 3361945"/>
              <a:gd name="connsiteX2" fmla="*/ 3192347 w 3192347"/>
              <a:gd name="connsiteY2" fmla="*/ 3361945 h 3361945"/>
              <a:gd name="connsiteX3" fmla="*/ 0 w 3192347"/>
              <a:gd name="connsiteY3" fmla="*/ 3330194 h 3361945"/>
            </a:gdLst>
            <a:ahLst/>
            <a:cxnLst>
              <a:cxn ang="0">
                <a:pos x="connsiteX0" y="connsiteY0"/>
              </a:cxn>
              <a:cxn ang="0">
                <a:pos x="connsiteX1" y="connsiteY1"/>
              </a:cxn>
              <a:cxn ang="0">
                <a:pos x="connsiteX2" y="connsiteY2"/>
              </a:cxn>
              <a:cxn ang="0">
                <a:pos x="connsiteX3" y="connsiteY3"/>
              </a:cxn>
            </a:cxnLst>
            <a:rect l="l" t="t" r="r" b="b"/>
            <a:pathLst>
              <a:path w="3192347" h="3361945">
                <a:moveTo>
                  <a:pt x="0" y="3330194"/>
                </a:moveTo>
                <a:lnTo>
                  <a:pt x="1610136" y="0"/>
                </a:lnTo>
                <a:lnTo>
                  <a:pt x="3192347" y="3361945"/>
                </a:lnTo>
                <a:lnTo>
                  <a:pt x="0" y="3330194"/>
                </a:lnTo>
                <a:close/>
              </a:path>
            </a:pathLst>
          </a:cu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wrap="none" lIns="0" tIns="32146" rIns="0" bIns="353603" rtlCol="0" anchor="b" anchorCtr="1"/>
          <a:lstStyle/>
          <a:p>
            <a:pPr algn="ctr"/>
            <a:r>
              <a:rPr lang="en-US" sz="3000" dirty="0">
                <a:solidFill>
                  <a:srgbClr val="FFFFFF"/>
                </a:solidFill>
                <a:latin typeface="Marker Felt Thin"/>
              </a:rPr>
              <a:t>Transfer</a:t>
            </a:r>
            <a:endParaRPr lang="en-US" sz="3000" dirty="0">
              <a:solidFill>
                <a:srgbClr val="FFFFFF"/>
              </a:solidFill>
              <a:latin typeface="Calibri"/>
            </a:endParaRPr>
          </a:p>
        </p:txBody>
      </p:sp>
      <p:sp>
        <p:nvSpPr>
          <p:cNvPr id="8" name="Freeform 7"/>
          <p:cNvSpPr/>
          <p:nvPr/>
        </p:nvSpPr>
        <p:spPr>
          <a:xfrm>
            <a:off x="151877" y="2550047"/>
            <a:ext cx="3565473" cy="1294914"/>
          </a:xfrm>
          <a:custGeom>
            <a:avLst/>
            <a:gdLst>
              <a:gd name="connsiteX0" fmla="*/ 0 w 4741334"/>
              <a:gd name="connsiteY0" fmla="*/ 1676400 h 1676400"/>
              <a:gd name="connsiteX1" fmla="*/ 4741334 w 4741334"/>
              <a:gd name="connsiteY1" fmla="*/ 1667933 h 1676400"/>
              <a:gd name="connsiteX2" fmla="*/ 3725334 w 4741334"/>
              <a:gd name="connsiteY2" fmla="*/ 0 h 1676400"/>
              <a:gd name="connsiteX3" fmla="*/ 999067 w 4741334"/>
              <a:gd name="connsiteY3" fmla="*/ 16933 h 1676400"/>
              <a:gd name="connsiteX4" fmla="*/ 0 w 4741334"/>
              <a:gd name="connsiteY4" fmla="*/ 1676400 h 1676400"/>
              <a:gd name="connsiteX0" fmla="*/ 0 w 4741334"/>
              <a:gd name="connsiteY0" fmla="*/ 1676400 h 1679614"/>
              <a:gd name="connsiteX1" fmla="*/ 4741334 w 4741334"/>
              <a:gd name="connsiteY1" fmla="*/ 1679614 h 1679614"/>
              <a:gd name="connsiteX2" fmla="*/ 3725334 w 4741334"/>
              <a:gd name="connsiteY2" fmla="*/ 0 h 1679614"/>
              <a:gd name="connsiteX3" fmla="*/ 999067 w 4741334"/>
              <a:gd name="connsiteY3" fmla="*/ 16933 h 1679614"/>
              <a:gd name="connsiteX4" fmla="*/ 0 w 4741334"/>
              <a:gd name="connsiteY4" fmla="*/ 1676400 h 1679614"/>
              <a:gd name="connsiteX0" fmla="*/ 0 w 4750257"/>
              <a:gd name="connsiteY0" fmla="*/ 1676400 h 1679614"/>
              <a:gd name="connsiteX1" fmla="*/ 4750257 w 4750257"/>
              <a:gd name="connsiteY1" fmla="*/ 1679614 h 1679614"/>
              <a:gd name="connsiteX2" fmla="*/ 3725334 w 4750257"/>
              <a:gd name="connsiteY2" fmla="*/ 0 h 1679614"/>
              <a:gd name="connsiteX3" fmla="*/ 999067 w 4750257"/>
              <a:gd name="connsiteY3" fmla="*/ 16933 h 1679614"/>
              <a:gd name="connsiteX4" fmla="*/ 0 w 4750257"/>
              <a:gd name="connsiteY4" fmla="*/ 1676400 h 1679614"/>
              <a:gd name="connsiteX0" fmla="*/ 0 w 4750257"/>
              <a:gd name="connsiteY0" fmla="*/ 1699761 h 1702975"/>
              <a:gd name="connsiteX1" fmla="*/ 4750257 w 4750257"/>
              <a:gd name="connsiteY1" fmla="*/ 1702975 h 1702975"/>
              <a:gd name="connsiteX2" fmla="*/ 3725334 w 4750257"/>
              <a:gd name="connsiteY2" fmla="*/ 0 h 1702975"/>
              <a:gd name="connsiteX3" fmla="*/ 999067 w 4750257"/>
              <a:gd name="connsiteY3" fmla="*/ 40294 h 1702975"/>
              <a:gd name="connsiteX4" fmla="*/ 0 w 4750257"/>
              <a:gd name="connsiteY4" fmla="*/ 1699761 h 1702975"/>
              <a:gd name="connsiteX0" fmla="*/ 0 w 4750257"/>
              <a:gd name="connsiteY0" fmla="*/ 1682240 h 1685454"/>
              <a:gd name="connsiteX1" fmla="*/ 4750257 w 4750257"/>
              <a:gd name="connsiteY1" fmla="*/ 1685454 h 1685454"/>
              <a:gd name="connsiteX2" fmla="*/ 3713437 w 4750257"/>
              <a:gd name="connsiteY2" fmla="*/ 0 h 1685454"/>
              <a:gd name="connsiteX3" fmla="*/ 999067 w 4750257"/>
              <a:gd name="connsiteY3" fmla="*/ 22773 h 1685454"/>
              <a:gd name="connsiteX4" fmla="*/ 0 w 4750257"/>
              <a:gd name="connsiteY4" fmla="*/ 1682240 h 1685454"/>
              <a:gd name="connsiteX0" fmla="*/ 0 w 4750257"/>
              <a:gd name="connsiteY0" fmla="*/ 1690616 h 1693830"/>
              <a:gd name="connsiteX1" fmla="*/ 4750257 w 4750257"/>
              <a:gd name="connsiteY1" fmla="*/ 1693830 h 1693830"/>
              <a:gd name="connsiteX2" fmla="*/ 3713437 w 4750257"/>
              <a:gd name="connsiteY2" fmla="*/ 8376 h 1693830"/>
              <a:gd name="connsiteX3" fmla="*/ 824579 w 4750257"/>
              <a:gd name="connsiteY3" fmla="*/ 0 h 1693830"/>
              <a:gd name="connsiteX4" fmla="*/ 0 w 4750257"/>
              <a:gd name="connsiteY4" fmla="*/ 1690616 h 1693830"/>
              <a:gd name="connsiteX0" fmla="*/ 0 w 4750257"/>
              <a:gd name="connsiteY0" fmla="*/ 1713388 h 1716602"/>
              <a:gd name="connsiteX1" fmla="*/ 4750257 w 4750257"/>
              <a:gd name="connsiteY1" fmla="*/ 1716602 h 1716602"/>
              <a:gd name="connsiteX2" fmla="*/ 3903789 w 4750257"/>
              <a:gd name="connsiteY2" fmla="*/ 0 h 1716602"/>
              <a:gd name="connsiteX3" fmla="*/ 824579 w 4750257"/>
              <a:gd name="connsiteY3" fmla="*/ 22772 h 1716602"/>
              <a:gd name="connsiteX4" fmla="*/ 0 w 4750257"/>
              <a:gd name="connsiteY4" fmla="*/ 1713388 h 1716602"/>
              <a:gd name="connsiteX0" fmla="*/ 0 w 4750257"/>
              <a:gd name="connsiteY0" fmla="*/ 1690616 h 1693830"/>
              <a:gd name="connsiteX1" fmla="*/ 4750257 w 4750257"/>
              <a:gd name="connsiteY1" fmla="*/ 1693830 h 1693830"/>
              <a:gd name="connsiteX2" fmla="*/ 3887926 w 4750257"/>
              <a:gd name="connsiteY2" fmla="*/ 39524 h 1693830"/>
              <a:gd name="connsiteX3" fmla="*/ 824579 w 4750257"/>
              <a:gd name="connsiteY3" fmla="*/ 0 h 1693830"/>
              <a:gd name="connsiteX4" fmla="*/ 0 w 4750257"/>
              <a:gd name="connsiteY4" fmla="*/ 1690616 h 169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0257" h="1693830">
                <a:moveTo>
                  <a:pt x="0" y="1690616"/>
                </a:moveTo>
                <a:lnTo>
                  <a:pt x="4750257" y="1693830"/>
                </a:lnTo>
                <a:lnTo>
                  <a:pt x="3887926" y="39524"/>
                </a:lnTo>
                <a:lnTo>
                  <a:pt x="824579" y="0"/>
                </a:lnTo>
                <a:lnTo>
                  <a:pt x="0" y="1690616"/>
                </a:lnTo>
                <a:close/>
              </a:path>
            </a:pathLst>
          </a:custGeom>
          <a:gradFill flip="none" rotWithShape="1">
            <a:gsLst>
              <a:gs pos="0">
                <a:srgbClr val="0000FF"/>
              </a:gs>
              <a:gs pos="100000">
                <a:srgbClr val="008000"/>
              </a:gs>
              <a:gs pos="95000">
                <a:srgbClr val="008000"/>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lIns="64291" tIns="321457" rIns="64291" bIns="0" rtlCol="0" anchor="ctr"/>
          <a:lstStyle/>
          <a:p>
            <a:pPr algn="ctr"/>
            <a:r>
              <a:rPr lang="en-US" sz="4200" dirty="0">
                <a:solidFill>
                  <a:srgbClr val="FFFFFF"/>
                </a:solidFill>
                <a:latin typeface="Marker Felt Thin"/>
              </a:rPr>
              <a:t>Deep</a:t>
            </a:r>
            <a:endParaRPr lang="en-US" sz="4200" dirty="0">
              <a:solidFill>
                <a:srgbClr val="FFFFFF"/>
              </a:solidFill>
              <a:latin typeface="Calibri"/>
            </a:endParaRPr>
          </a:p>
        </p:txBody>
      </p:sp>
      <p:sp>
        <p:nvSpPr>
          <p:cNvPr id="2" name="TextBox 1"/>
          <p:cNvSpPr txBox="1"/>
          <p:nvPr/>
        </p:nvSpPr>
        <p:spPr>
          <a:xfrm>
            <a:off x="4808121" y="4390737"/>
            <a:ext cx="3844812" cy="954107"/>
          </a:xfrm>
          <a:prstGeom prst="rect">
            <a:avLst/>
          </a:prstGeom>
          <a:noFill/>
        </p:spPr>
        <p:txBody>
          <a:bodyPr wrap="square" rtlCol="0">
            <a:spAutoFit/>
          </a:bodyPr>
          <a:lstStyle/>
          <a:p>
            <a:r>
              <a:rPr lang="en-US" sz="2800" dirty="0">
                <a:solidFill>
                  <a:prstClr val="white"/>
                </a:solidFill>
                <a:latin typeface="Calibri"/>
              </a:rPr>
              <a:t>Skill and Concept Development</a:t>
            </a:r>
          </a:p>
        </p:txBody>
      </p:sp>
      <p:sp>
        <p:nvSpPr>
          <p:cNvPr id="3" name="TextBox 2"/>
          <p:cNvSpPr txBox="1"/>
          <p:nvPr/>
        </p:nvSpPr>
        <p:spPr>
          <a:xfrm>
            <a:off x="4640178" y="2459966"/>
            <a:ext cx="4233145" cy="1384995"/>
          </a:xfrm>
          <a:prstGeom prst="rect">
            <a:avLst/>
          </a:prstGeom>
          <a:noFill/>
        </p:spPr>
        <p:txBody>
          <a:bodyPr wrap="square" rtlCol="0">
            <a:spAutoFit/>
          </a:bodyPr>
          <a:lstStyle/>
          <a:p>
            <a:r>
              <a:rPr lang="en-US" sz="2800" dirty="0">
                <a:solidFill>
                  <a:srgbClr val="FFFFFF"/>
                </a:solidFill>
                <a:latin typeface="Calibri"/>
              </a:rPr>
              <a:t>Connections, relationships and schema to organize skills and concepts</a:t>
            </a:r>
          </a:p>
        </p:txBody>
      </p:sp>
      <p:sp>
        <p:nvSpPr>
          <p:cNvPr id="5" name="TextBox 4"/>
          <p:cNvSpPr txBox="1"/>
          <p:nvPr/>
        </p:nvSpPr>
        <p:spPr>
          <a:xfrm>
            <a:off x="3825874" y="683765"/>
            <a:ext cx="5318125" cy="1384995"/>
          </a:xfrm>
          <a:prstGeom prst="rect">
            <a:avLst/>
          </a:prstGeom>
          <a:noFill/>
        </p:spPr>
        <p:txBody>
          <a:bodyPr wrap="square" rtlCol="0">
            <a:spAutoFit/>
          </a:bodyPr>
          <a:lstStyle/>
          <a:p>
            <a:r>
              <a:rPr lang="en-US" sz="2800" dirty="0">
                <a:solidFill>
                  <a:srgbClr val="FFFFFF"/>
                </a:solidFill>
                <a:latin typeface="Calibri"/>
              </a:rPr>
              <a:t>Self-regulation to continue learning skills and </a:t>
            </a:r>
            <a:r>
              <a:rPr lang="en-US" sz="2800" dirty="0" smtClean="0">
                <a:solidFill>
                  <a:srgbClr val="FFFFFF"/>
                </a:solidFill>
                <a:latin typeface="Calibri"/>
              </a:rPr>
              <a:t>content, applying knowledge to novel situations</a:t>
            </a:r>
            <a:endParaRPr lang="en-US" sz="2800" dirty="0">
              <a:solidFill>
                <a:srgbClr val="FFFFFF"/>
              </a:solidFill>
              <a:latin typeface="Calibri"/>
            </a:endParaRPr>
          </a:p>
        </p:txBody>
      </p:sp>
      <p:sp>
        <p:nvSpPr>
          <p:cNvPr id="6" name="Right Arrow 5"/>
          <p:cNvSpPr/>
          <p:nvPr/>
        </p:nvSpPr>
        <p:spPr>
          <a:xfrm>
            <a:off x="3706276" y="4429325"/>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Calibri"/>
            </a:endParaRPr>
          </a:p>
        </p:txBody>
      </p:sp>
      <p:sp>
        <p:nvSpPr>
          <p:cNvPr id="10" name="Right Arrow 9"/>
          <p:cNvSpPr/>
          <p:nvPr/>
        </p:nvSpPr>
        <p:spPr>
          <a:xfrm>
            <a:off x="2405123" y="1062840"/>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Calibri"/>
            </a:endParaRPr>
          </a:p>
        </p:txBody>
      </p:sp>
      <p:sp>
        <p:nvSpPr>
          <p:cNvPr id="12" name="Right Arrow 11"/>
          <p:cNvSpPr/>
          <p:nvPr/>
        </p:nvSpPr>
        <p:spPr>
          <a:xfrm>
            <a:off x="3217072" y="2944084"/>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Calibri"/>
            </a:endParaRPr>
          </a:p>
        </p:txBody>
      </p:sp>
      <p:sp>
        <p:nvSpPr>
          <p:cNvPr id="13" name="TextBox 12"/>
          <p:cNvSpPr txBox="1"/>
          <p:nvPr/>
        </p:nvSpPr>
        <p:spPr>
          <a:xfrm>
            <a:off x="7481154" y="6488668"/>
            <a:ext cx="650388" cy="369332"/>
          </a:xfrm>
          <a:prstGeom prst="rect">
            <a:avLst/>
          </a:prstGeom>
          <a:solidFill>
            <a:srgbClr val="FFFF00"/>
          </a:solidFill>
        </p:spPr>
        <p:txBody>
          <a:bodyPr wrap="none" rtlCol="0">
            <a:spAutoFit/>
          </a:bodyPr>
          <a:lstStyle/>
          <a:p>
            <a:r>
              <a:rPr lang="en-US" dirty="0" smtClean="0"/>
              <a:t>p. 20</a:t>
            </a:r>
            <a:endParaRPr lang="en-US" dirty="0"/>
          </a:p>
        </p:txBody>
      </p:sp>
    </p:spTree>
    <p:extLst>
      <p:ext uri="{BB962C8B-B14F-4D97-AF65-F5344CB8AC3E}">
        <p14:creationId xmlns:p14="http://schemas.microsoft.com/office/powerpoint/2010/main" val="4266074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393058"/>
            <a:ext cx="9176415" cy="4464942"/>
          </a:xfrm>
          <a:prstGeom prst="rect">
            <a:avLst/>
          </a:prstGeom>
        </p:spPr>
      </p:pic>
      <p:sp>
        <p:nvSpPr>
          <p:cNvPr id="4" name="Rectangle 3"/>
          <p:cNvSpPr/>
          <p:nvPr/>
        </p:nvSpPr>
        <p:spPr>
          <a:xfrm>
            <a:off x="1294753" y="81241"/>
            <a:ext cx="5932652" cy="2400657"/>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r>
              <a:rPr lang="en-US" sz="5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a:t>
            </a: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b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Works</a:t>
            </a:r>
          </a:p>
          <a:p>
            <a:pPr algn="ctr"/>
            <a:r>
              <a:rPr lang="en-US" sz="5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0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When</a:t>
            </a:r>
          </a:p>
        </p:txBody>
      </p:sp>
    </p:spTree>
    <p:extLst>
      <p:ext uri="{BB962C8B-B14F-4D97-AF65-F5344CB8AC3E}">
        <p14:creationId xmlns:p14="http://schemas.microsoft.com/office/powerpoint/2010/main" val="3509267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3].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402" name="Rectangle 1026"/>
          <p:cNvSpPr>
            <a:spLocks noGrp="1" noChangeArrowheads="1"/>
          </p:cNvSpPr>
          <p:nvPr>
            <p:ph type="title"/>
          </p:nvPr>
        </p:nvSpPr>
        <p:spPr>
          <a:xfrm>
            <a:off x="272761" y="5715000"/>
            <a:ext cx="8294255" cy="1143000"/>
          </a:xfrm>
          <a:solidFill>
            <a:schemeClr val="bg1">
              <a:lumMod val="85000"/>
            </a:schemeClr>
          </a:solidFill>
          <a:ln>
            <a:solidFill>
              <a:schemeClr val="bg2">
                <a:lumMod val="20000"/>
                <a:lumOff val="80000"/>
              </a:schemeClr>
            </a:solidFill>
          </a:ln>
        </p:spPr>
        <p:txBody>
          <a:bodyPr/>
          <a:lstStyle/>
          <a:p>
            <a:r>
              <a:rPr lang="en-US" sz="4000" dirty="0" smtClean="0">
                <a:solidFill>
                  <a:srgbClr val="FF0000"/>
                </a:solidFill>
                <a:latin typeface="Optima" charset="0"/>
              </a:rPr>
              <a:t>Surface Learning is IMPORTANT</a:t>
            </a:r>
            <a:endParaRPr lang="en-US" dirty="0">
              <a:solidFill>
                <a:srgbClr val="FF0000"/>
              </a:solidFill>
              <a:latin typeface="Optima" charset="0"/>
            </a:endParaRPr>
          </a:p>
        </p:txBody>
      </p:sp>
    </p:spTree>
    <p:extLst>
      <p:ext uri="{BB962C8B-B14F-4D97-AF65-F5344CB8AC3E}">
        <p14:creationId xmlns:p14="http://schemas.microsoft.com/office/powerpoint/2010/main" val="2175480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Text Box 3"/>
          <p:cNvSpPr txBox="1">
            <a:spLocks noChangeArrowheads="1"/>
          </p:cNvSpPr>
          <p:nvPr/>
        </p:nvSpPr>
        <p:spPr bwMode="auto">
          <a:xfrm>
            <a:off x="107104" y="304800"/>
            <a:ext cx="8644558" cy="7694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r" defTabSz="914400" eaLnBrk="0" fontAlgn="base" hangingPunct="0">
              <a:spcBef>
                <a:spcPct val="0"/>
              </a:spcBef>
              <a:spcAft>
                <a:spcPct val="0"/>
              </a:spcAft>
            </a:pPr>
            <a:r>
              <a:rPr lang="en-US" sz="4400" dirty="0">
                <a:solidFill>
                  <a:srgbClr val="000000"/>
                </a:solidFill>
                <a:latin typeface="Optima" charset="0"/>
                <a:ea typeface="ＭＳ Ｐゴシック" charset="0"/>
                <a:cs typeface="ＭＳ Ｐゴシック" charset="0"/>
              </a:rPr>
              <a:t>Ways to Facilitate </a:t>
            </a:r>
            <a:r>
              <a:rPr lang="en-US" sz="4400" b="1" dirty="0">
                <a:solidFill>
                  <a:srgbClr val="000000"/>
                </a:solidFill>
                <a:latin typeface="Optima" charset="0"/>
                <a:ea typeface="ＭＳ Ｐゴシック" charset="0"/>
                <a:cs typeface="ＭＳ Ｐゴシック" charset="0"/>
              </a:rPr>
              <a:t>Surface</a:t>
            </a:r>
            <a:r>
              <a:rPr lang="en-US" sz="4400" dirty="0">
                <a:solidFill>
                  <a:srgbClr val="000000"/>
                </a:solidFill>
                <a:latin typeface="Optima" charset="0"/>
                <a:ea typeface="ＭＳ Ｐゴシック" charset="0"/>
                <a:cs typeface="ＭＳ Ｐゴシック" charset="0"/>
              </a:rPr>
              <a:t> Learning</a:t>
            </a:r>
          </a:p>
        </p:txBody>
      </p:sp>
      <p:sp>
        <p:nvSpPr>
          <p:cNvPr id="161796" name="Text Box 4"/>
          <p:cNvSpPr txBox="1">
            <a:spLocks noChangeArrowheads="1"/>
          </p:cNvSpPr>
          <p:nvPr/>
        </p:nvSpPr>
        <p:spPr bwMode="auto">
          <a:xfrm>
            <a:off x="290712" y="1633485"/>
            <a:ext cx="5177608" cy="4524315"/>
          </a:xfrm>
          <a:prstGeom prst="rect">
            <a:avLst/>
          </a:prstGeom>
          <a:solidFill>
            <a:schemeClr val="bg1"/>
          </a:solidFill>
          <a:ln w="57150" cmpd="sng">
            <a:solidFill>
              <a:schemeClr val="tx1"/>
            </a:solidFill>
            <a:prstDash val="sysDash"/>
            <a:miter lim="800000"/>
            <a:headEnd/>
            <a:tailEnd/>
          </a:ln>
          <a:effectLst/>
          <a:extLst/>
        </p:spPr>
        <p:txBody>
          <a:bodyPr wrap="square">
            <a:spAutoFit/>
          </a:bodyPr>
          <a:lstStyle/>
          <a:p>
            <a:r>
              <a:rPr lang="en-US" sz="2400" dirty="0">
                <a:solidFill>
                  <a:prstClr val="black"/>
                </a:solidFill>
                <a:latin typeface="Calibri"/>
              </a:rPr>
              <a:t>Leveraging prior knowledge (</a:t>
            </a:r>
            <a:r>
              <a:rPr lang="en-US" sz="2400" i="1" dirty="0">
                <a:solidFill>
                  <a:prstClr val="black"/>
                </a:solidFill>
                <a:latin typeface="Calibri"/>
              </a:rPr>
              <a:t>d</a:t>
            </a:r>
            <a:r>
              <a:rPr lang="en-US" sz="2400" dirty="0">
                <a:solidFill>
                  <a:prstClr val="black"/>
                </a:solidFill>
                <a:latin typeface="Calibri"/>
              </a:rPr>
              <a:t>=</a:t>
            </a:r>
            <a:r>
              <a:rPr lang="en-US" sz="2400" dirty="0" smtClean="0">
                <a:solidFill>
                  <a:prstClr val="black"/>
                </a:solidFill>
                <a:latin typeface="Calibri"/>
              </a:rPr>
              <a:t>0.65)</a:t>
            </a:r>
            <a:endParaRPr lang="en-US" sz="2400" dirty="0">
              <a:solidFill>
                <a:prstClr val="black"/>
              </a:solidFill>
              <a:latin typeface="Calibri"/>
            </a:endParaRPr>
          </a:p>
          <a:p>
            <a:r>
              <a:rPr lang="en-US" sz="2400" dirty="0">
                <a:solidFill>
                  <a:prstClr val="black"/>
                </a:solidFill>
                <a:latin typeface="Calibri"/>
              </a:rPr>
              <a:t> </a:t>
            </a:r>
          </a:p>
          <a:p>
            <a:r>
              <a:rPr lang="en-US" sz="2400" dirty="0">
                <a:solidFill>
                  <a:prstClr val="black"/>
                </a:solidFill>
                <a:latin typeface="Calibri"/>
              </a:rPr>
              <a:t>Vocabulary techniques (sorts, word </a:t>
            </a:r>
            <a:r>
              <a:rPr lang="en-US" sz="2400" dirty="0" smtClean="0">
                <a:solidFill>
                  <a:prstClr val="black"/>
                </a:solidFill>
                <a:latin typeface="Calibri"/>
              </a:rPr>
              <a:t>cards, </a:t>
            </a:r>
            <a:r>
              <a:rPr lang="en-US" sz="2400" dirty="0">
                <a:solidFill>
                  <a:prstClr val="black"/>
                </a:solidFill>
                <a:latin typeface="Calibri"/>
              </a:rPr>
              <a:t>etc.) (</a:t>
            </a:r>
            <a:r>
              <a:rPr lang="en-US" sz="2400" i="1" dirty="0">
                <a:solidFill>
                  <a:prstClr val="black"/>
                </a:solidFill>
                <a:latin typeface="Calibri"/>
              </a:rPr>
              <a:t>d</a:t>
            </a:r>
            <a:r>
              <a:rPr lang="en-US" sz="2400" dirty="0">
                <a:solidFill>
                  <a:prstClr val="black"/>
                </a:solidFill>
                <a:latin typeface="Calibri"/>
              </a:rPr>
              <a:t>=0.67)</a:t>
            </a:r>
          </a:p>
          <a:p>
            <a:r>
              <a:rPr lang="en-US" sz="2400" dirty="0">
                <a:solidFill>
                  <a:prstClr val="black"/>
                </a:solidFill>
                <a:latin typeface="Calibri"/>
              </a:rPr>
              <a:t> </a:t>
            </a:r>
          </a:p>
          <a:p>
            <a:r>
              <a:rPr lang="en-US" sz="2400" dirty="0">
                <a:solidFill>
                  <a:prstClr val="black"/>
                </a:solidFill>
                <a:latin typeface="Calibri"/>
              </a:rPr>
              <a:t>Reading Comprehension </a:t>
            </a:r>
            <a:r>
              <a:rPr lang="en-US" sz="2400" dirty="0" smtClean="0">
                <a:solidFill>
                  <a:prstClr val="black"/>
                </a:solidFill>
                <a:latin typeface="Calibri"/>
              </a:rPr>
              <a:t>Instruction (</a:t>
            </a:r>
            <a:r>
              <a:rPr lang="en-US" sz="2400" i="1" dirty="0">
                <a:solidFill>
                  <a:prstClr val="black"/>
                </a:solidFill>
                <a:latin typeface="Calibri"/>
              </a:rPr>
              <a:t>d</a:t>
            </a:r>
            <a:r>
              <a:rPr lang="en-US" sz="2400" dirty="0">
                <a:solidFill>
                  <a:prstClr val="black"/>
                </a:solidFill>
                <a:latin typeface="Calibri"/>
              </a:rPr>
              <a:t>=0.60)</a:t>
            </a:r>
          </a:p>
          <a:p>
            <a:r>
              <a:rPr lang="en-US" sz="2400" dirty="0">
                <a:solidFill>
                  <a:prstClr val="black"/>
                </a:solidFill>
                <a:latin typeface="Calibri"/>
              </a:rPr>
              <a:t> </a:t>
            </a:r>
          </a:p>
          <a:p>
            <a:r>
              <a:rPr lang="en-US" sz="2400" dirty="0">
                <a:solidFill>
                  <a:prstClr val="black"/>
                </a:solidFill>
                <a:latin typeface="Calibri"/>
              </a:rPr>
              <a:t>Wide reading on the topic under study (</a:t>
            </a:r>
            <a:r>
              <a:rPr lang="en-US" sz="2400" i="1" dirty="0">
                <a:solidFill>
                  <a:prstClr val="black"/>
                </a:solidFill>
                <a:latin typeface="Calibri"/>
              </a:rPr>
              <a:t>d</a:t>
            </a:r>
            <a:r>
              <a:rPr lang="en-US" sz="2400" dirty="0">
                <a:solidFill>
                  <a:prstClr val="black"/>
                </a:solidFill>
                <a:latin typeface="Calibri"/>
              </a:rPr>
              <a:t>=0.42)</a:t>
            </a:r>
          </a:p>
          <a:p>
            <a:r>
              <a:rPr lang="en-US" sz="2400" dirty="0">
                <a:solidFill>
                  <a:prstClr val="black"/>
                </a:solidFill>
                <a:latin typeface="Calibri"/>
              </a:rPr>
              <a:t> </a:t>
            </a:r>
          </a:p>
          <a:p>
            <a:r>
              <a:rPr lang="en-US" sz="2400" dirty="0">
                <a:solidFill>
                  <a:prstClr val="black"/>
                </a:solidFill>
                <a:latin typeface="Calibri"/>
              </a:rPr>
              <a:t>Summarizing (</a:t>
            </a:r>
            <a:r>
              <a:rPr lang="en-US" sz="2400" i="1" dirty="0">
                <a:solidFill>
                  <a:prstClr val="black"/>
                </a:solidFill>
                <a:latin typeface="Calibri"/>
              </a:rPr>
              <a:t>d</a:t>
            </a:r>
            <a:r>
              <a:rPr lang="en-US" sz="2400" dirty="0">
                <a:solidFill>
                  <a:prstClr val="black"/>
                </a:solidFill>
                <a:latin typeface="Calibri"/>
              </a:rPr>
              <a:t>=</a:t>
            </a:r>
            <a:r>
              <a:rPr lang="en-US" sz="2400" dirty="0" smtClean="0">
                <a:solidFill>
                  <a:prstClr val="black"/>
                </a:solidFill>
                <a:latin typeface="Calibri"/>
              </a:rPr>
              <a:t>0.63)</a:t>
            </a:r>
            <a:endParaRPr lang="en-US" sz="2400" dirty="0">
              <a:solidFill>
                <a:prstClr val="black"/>
              </a:solidFill>
              <a:latin typeface="Calibri"/>
            </a:endParaRPr>
          </a:p>
        </p:txBody>
      </p:sp>
      <p:pic>
        <p:nvPicPr>
          <p:cNvPr id="2" name="Picture 1" descr="fotolia_38355133_x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5275" y="1845542"/>
            <a:ext cx="3252327" cy="4118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3682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589" y="3162112"/>
            <a:ext cx="4905502" cy="3366876"/>
          </a:xfrm>
          <a:prstGeom prst="rect">
            <a:avLst/>
          </a:prstGeom>
        </p:spPr>
      </p:pic>
      <p:sp>
        <p:nvSpPr>
          <p:cNvPr id="5" name="Rectangle 4"/>
          <p:cNvSpPr/>
          <p:nvPr/>
        </p:nvSpPr>
        <p:spPr>
          <a:xfrm rot="881801">
            <a:off x="864745" y="1189170"/>
            <a:ext cx="7985858" cy="1754327"/>
          </a:xfrm>
          <a:prstGeom prst="rect">
            <a:avLst/>
          </a:prstGeom>
          <a:solidFill>
            <a:srgbClr val="000000"/>
          </a:solidFill>
        </p:spPr>
        <p:txBody>
          <a:bodyPr wrap="square" lIns="91440" tIns="45720" rIns="91440" bIns="45720">
            <a:spAutoFit/>
          </a:bodyPr>
          <a:lstStyle/>
          <a:p>
            <a:pPr algn="ctr"/>
            <a:r>
              <a:rPr lang="en-US" sz="54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Reading Volume Still Matters</a:t>
            </a:r>
            <a:endPar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ndParaRPr>
          </a:p>
        </p:txBody>
      </p:sp>
    </p:spTree>
    <p:extLst>
      <p:ext uri="{BB962C8B-B14F-4D97-AF65-F5344CB8AC3E}">
        <p14:creationId xmlns:p14="http://schemas.microsoft.com/office/powerpoint/2010/main" val="29653947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 </a:t>
            </a:r>
          </a:p>
        </p:txBody>
      </p:sp>
      <p:sp>
        <p:nvSpPr>
          <p:cNvPr id="3" name="Content Placeholder 2"/>
          <p:cNvSpPr>
            <a:spLocks noGrp="1"/>
          </p:cNvSpPr>
          <p:nvPr>
            <p:ph idx="1"/>
          </p:nvPr>
        </p:nvSpPr>
        <p:spPr/>
        <p:txBody>
          <a:bodyPr/>
          <a:lstStyle/>
          <a:p>
            <a:r>
              <a:rPr lang="en-US" dirty="0"/>
              <a:t>20 MINUTES PER DAY </a:t>
            </a:r>
            <a:endParaRPr lang="en-US" dirty="0" smtClean="0"/>
          </a:p>
          <a:p>
            <a:r>
              <a:rPr lang="en-US" dirty="0"/>
              <a:t>1,800,000 WORDS PER YEAR </a:t>
            </a:r>
            <a:endParaRPr lang="en-US" dirty="0" smtClean="0"/>
          </a:p>
          <a:p>
            <a:r>
              <a:rPr lang="en-US" dirty="0"/>
              <a:t>SCORES IN THE 90</a:t>
            </a:r>
            <a:r>
              <a:rPr lang="en-US" baseline="30000" dirty="0"/>
              <a:t>TH</a:t>
            </a:r>
            <a:r>
              <a:rPr lang="en-US" dirty="0"/>
              <a:t> PERCENTILE ON STANDARDIZED TESTS </a:t>
            </a:r>
          </a:p>
        </p:txBody>
      </p:sp>
      <p:pic>
        <p:nvPicPr>
          <p:cNvPr id="7" name="Picture 6"/>
          <p:cNvPicPr>
            <a:picLocks noChangeAspect="1"/>
          </p:cNvPicPr>
          <p:nvPr/>
        </p:nvPicPr>
        <p:blipFill>
          <a:blip r:embed="rId2"/>
          <a:stretch>
            <a:fillRect/>
          </a:stretch>
        </p:blipFill>
        <p:spPr>
          <a:xfrm>
            <a:off x="0" y="3722914"/>
            <a:ext cx="9144000" cy="3135086"/>
          </a:xfrm>
          <a:prstGeom prst="rect">
            <a:avLst/>
          </a:prstGeom>
        </p:spPr>
      </p:pic>
    </p:spTree>
    <p:extLst>
      <p:ext uri="{BB962C8B-B14F-4D97-AF65-F5344CB8AC3E}">
        <p14:creationId xmlns:p14="http://schemas.microsoft.com/office/powerpoint/2010/main" val="3620194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15156" y="-1"/>
            <a:ext cx="9659155" cy="6857999"/>
          </a:xfrm>
          <a:prstGeom prst="rect">
            <a:avLst/>
          </a:prstGeom>
        </p:spPr>
      </p:pic>
      <p:sp>
        <p:nvSpPr>
          <p:cNvPr id="2" name="Title 1"/>
          <p:cNvSpPr>
            <a:spLocks noGrp="1"/>
          </p:cNvSpPr>
          <p:nvPr>
            <p:ph type="title"/>
          </p:nvPr>
        </p:nvSpPr>
        <p:spPr>
          <a:xfrm>
            <a:off x="-2232949" y="0"/>
            <a:ext cx="8229600" cy="1143000"/>
          </a:xfrm>
        </p:spPr>
        <p:txBody>
          <a:bodyPr/>
          <a:lstStyle/>
          <a:p>
            <a:r>
              <a:rPr lang="en-US" dirty="0"/>
              <a:t>STUDENT B </a:t>
            </a:r>
          </a:p>
        </p:txBody>
      </p:sp>
      <p:sp>
        <p:nvSpPr>
          <p:cNvPr id="3" name="Content Placeholder 2"/>
          <p:cNvSpPr>
            <a:spLocks noGrp="1"/>
          </p:cNvSpPr>
          <p:nvPr>
            <p:ph idx="1"/>
          </p:nvPr>
        </p:nvSpPr>
        <p:spPr>
          <a:xfrm>
            <a:off x="5014252" y="2870215"/>
            <a:ext cx="4129748" cy="3987784"/>
          </a:xfrm>
          <a:solidFill>
            <a:srgbClr val="48C0BA"/>
          </a:solidFill>
        </p:spPr>
        <p:txBody>
          <a:bodyPr/>
          <a:lstStyle/>
          <a:p>
            <a:r>
              <a:rPr lang="en-US" dirty="0"/>
              <a:t>5 MINUTES PER </a:t>
            </a:r>
            <a:r>
              <a:rPr lang="en-US" dirty="0" smtClean="0"/>
              <a:t>DAY</a:t>
            </a:r>
          </a:p>
          <a:p>
            <a:r>
              <a:rPr lang="en-US" dirty="0"/>
              <a:t>282,000 WORDS PER YEAR </a:t>
            </a:r>
            <a:r>
              <a:rPr lang="en-US" dirty="0" smtClean="0"/>
              <a:t> </a:t>
            </a:r>
          </a:p>
          <a:p>
            <a:r>
              <a:rPr lang="en-US" dirty="0"/>
              <a:t>SCORES IN THE 50</a:t>
            </a:r>
            <a:r>
              <a:rPr lang="en-US" baseline="30000" dirty="0"/>
              <a:t>TH</a:t>
            </a:r>
            <a:r>
              <a:rPr lang="en-US" dirty="0"/>
              <a:t> PERCENTILE ON STANDARDIZED TESTS </a:t>
            </a:r>
          </a:p>
        </p:txBody>
      </p:sp>
    </p:spTree>
    <p:extLst>
      <p:ext uri="{BB962C8B-B14F-4D97-AF65-F5344CB8AC3E}">
        <p14:creationId xmlns:p14="http://schemas.microsoft.com/office/powerpoint/2010/main" val="2165121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55517" y="3478867"/>
            <a:ext cx="4888483" cy="3254333"/>
          </a:xfrm>
          <a:prstGeom prst="rect">
            <a:avLst/>
          </a:prstGeom>
        </p:spPr>
      </p:pic>
      <p:sp>
        <p:nvSpPr>
          <p:cNvPr id="2" name="Title 1"/>
          <p:cNvSpPr>
            <a:spLocks noGrp="1"/>
          </p:cNvSpPr>
          <p:nvPr>
            <p:ph type="title"/>
          </p:nvPr>
        </p:nvSpPr>
        <p:spPr/>
        <p:txBody>
          <a:bodyPr/>
          <a:lstStyle/>
          <a:p>
            <a:r>
              <a:rPr lang="en-US" dirty="0"/>
              <a:t>STUDENT C </a:t>
            </a:r>
          </a:p>
        </p:txBody>
      </p:sp>
      <p:sp>
        <p:nvSpPr>
          <p:cNvPr id="3" name="Content Placeholder 2"/>
          <p:cNvSpPr>
            <a:spLocks noGrp="1"/>
          </p:cNvSpPr>
          <p:nvPr>
            <p:ph idx="1"/>
          </p:nvPr>
        </p:nvSpPr>
        <p:spPr/>
        <p:txBody>
          <a:bodyPr/>
          <a:lstStyle/>
          <a:p>
            <a:r>
              <a:rPr lang="en-US" dirty="0"/>
              <a:t>1 MINUTE PER </a:t>
            </a:r>
            <a:r>
              <a:rPr lang="en-US" dirty="0" smtClean="0"/>
              <a:t>DAY</a:t>
            </a:r>
          </a:p>
          <a:p>
            <a:r>
              <a:rPr lang="en-US" dirty="0"/>
              <a:t>8,000 WORDS PER YEAR </a:t>
            </a:r>
            <a:r>
              <a:rPr lang="en-US" dirty="0" smtClean="0"/>
              <a:t> </a:t>
            </a:r>
          </a:p>
          <a:p>
            <a:r>
              <a:rPr lang="en-US" dirty="0"/>
              <a:t>SCORES IN THE 10</a:t>
            </a:r>
            <a:r>
              <a:rPr lang="en-US" baseline="30000" dirty="0"/>
              <a:t>TH</a:t>
            </a:r>
            <a:r>
              <a:rPr lang="en-US" dirty="0"/>
              <a:t> PERCENTILE ON STANDARDIZED TESTS </a:t>
            </a:r>
          </a:p>
        </p:txBody>
      </p:sp>
    </p:spTree>
    <p:extLst>
      <p:ext uri="{BB962C8B-B14F-4D97-AF65-F5344CB8AC3E}">
        <p14:creationId xmlns:p14="http://schemas.microsoft.com/office/powerpoint/2010/main" val="11237303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288" y="0"/>
            <a:ext cx="9358312" cy="7478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38594" name="Rectangle 2"/>
          <p:cNvSpPr>
            <a:spLocks noGrp="1" noChangeArrowheads="1"/>
          </p:cNvSpPr>
          <p:nvPr>
            <p:ph type="title"/>
          </p:nvPr>
        </p:nvSpPr>
        <p:spPr>
          <a:xfrm>
            <a:off x="152400" y="2798316"/>
            <a:ext cx="8991600" cy="1414463"/>
          </a:xfrm>
        </p:spPr>
        <p:style>
          <a:lnRef idx="3">
            <a:schemeClr val="lt1"/>
          </a:lnRef>
          <a:fillRef idx="1">
            <a:schemeClr val="accent4"/>
          </a:fillRef>
          <a:effectRef idx="1">
            <a:schemeClr val="accent4"/>
          </a:effectRef>
          <a:fontRef idx="minor">
            <a:schemeClr val="lt1"/>
          </a:fontRef>
        </p:style>
        <p:txBody>
          <a:bodyPr/>
          <a:lstStyle/>
          <a:p>
            <a:pPr eaLnBrk="1" hangingPunct="1">
              <a:defRPr/>
            </a:pPr>
            <a:r>
              <a:rPr kumimoji="1" lang="en-US" dirty="0" smtClean="0">
                <a:solidFill>
                  <a:schemeClr val="bg1"/>
                </a:solidFill>
              </a:rPr>
              <a:t>Vocabulary Instruction</a:t>
            </a:r>
            <a:endParaRPr kumimoji="1" lang="en-US" dirty="0" smtClean="0">
              <a:solidFill>
                <a:srgbClr val="FFFFFF"/>
              </a:solidFill>
            </a:endParaRPr>
          </a:p>
        </p:txBody>
      </p:sp>
    </p:spTree>
    <p:extLst>
      <p:ext uri="{BB962C8B-B14F-4D97-AF65-F5344CB8AC3E}">
        <p14:creationId xmlns:p14="http://schemas.microsoft.com/office/powerpoint/2010/main" val="872708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1"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6" name="Picture 9"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ext Box 13"/>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16388" name="Text Box 14"/>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16389" name="Text Box 15"/>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16390" name="Text Box 16"/>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16391" name="Text Box 17"/>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16392" name="Text Box 18"/>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16393" name="Text Box 19"/>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16394" name="Text Box 20"/>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16395" name="Text Box 21"/>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16396" name="Text Box 22"/>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16397" name="Text Box 23"/>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16398" name="Text Box 24"/>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16399" name="Text Box 25"/>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16400" name="Text Box 26"/>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16401" name="Text Box 27"/>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16402" name="Line 28"/>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6403" name="Line 29"/>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6404" name="Line 30"/>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6405" name="Text Box 31"/>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16406" name="Text Box 32"/>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16407" name="Text Box 33"/>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16408" name="Text Box 34"/>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16409" name="Text Box 35"/>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16410" name="Rectangle 3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6411" name="Text Box 3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16412" name="Text Box 40"/>
          <p:cNvSpPr txBox="1">
            <a:spLocks noChangeArrowheads="1"/>
          </p:cNvSpPr>
          <p:nvPr/>
        </p:nvSpPr>
        <p:spPr bwMode="auto">
          <a:xfrm rot="-2849498">
            <a:off x="1796257" y="2042318"/>
            <a:ext cx="6413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16413" name="Text Box 41"/>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16414" name="Text Box 42"/>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Tree>
    <p:extLst>
      <p:ext uri="{BB962C8B-B14F-4D97-AF65-F5344CB8AC3E}">
        <p14:creationId xmlns:p14="http://schemas.microsoft.com/office/powerpoint/2010/main" val="2126627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solidFill>
            <a:srgbClr val="89D3FF"/>
          </a:solidFill>
          <a:ln w="38100" cmpd="sng">
            <a:solidFill>
              <a:srgbClr val="FF94FE"/>
            </a:solidFill>
          </a:ln>
        </p:spPr>
        <p:txBody>
          <a:bodyPr/>
          <a:lstStyle/>
          <a:p>
            <a:pPr eaLnBrk="1" hangingPunct="1">
              <a:defRPr/>
            </a:pPr>
            <a:r>
              <a:rPr kumimoji="1" lang="en-US" dirty="0" smtClean="0"/>
              <a:t>Types of Vocabulary</a:t>
            </a:r>
          </a:p>
        </p:txBody>
      </p:sp>
      <p:sp>
        <p:nvSpPr>
          <p:cNvPr id="83971" name="Rectangle 3"/>
          <p:cNvSpPr>
            <a:spLocks noGrp="1" noChangeArrowheads="1"/>
          </p:cNvSpPr>
          <p:nvPr>
            <p:ph type="body" idx="1"/>
          </p:nvPr>
        </p:nvSpPr>
        <p:spPr>
          <a:xfrm>
            <a:off x="685800" y="1981200"/>
            <a:ext cx="7772400" cy="4648200"/>
          </a:xfrm>
          <a:solidFill>
            <a:srgbClr val="FF94FE"/>
          </a:solidFill>
          <a:ln w="57150" cmpd="sng">
            <a:solidFill>
              <a:srgbClr val="89D3FF"/>
            </a:solidFill>
          </a:ln>
        </p:spPr>
        <p:txBody>
          <a:bodyPr/>
          <a:lstStyle/>
          <a:p>
            <a:pPr eaLnBrk="1" hangingPunct="1">
              <a:lnSpc>
                <a:spcPct val="90000"/>
              </a:lnSpc>
              <a:defRPr/>
            </a:pPr>
            <a:r>
              <a:rPr kumimoji="1" lang="en-US" i="1" dirty="0" smtClean="0"/>
              <a:t>Tier 1/General</a:t>
            </a:r>
            <a:r>
              <a:rPr kumimoji="1" lang="en-US" dirty="0" smtClean="0"/>
              <a:t> </a:t>
            </a:r>
          </a:p>
          <a:p>
            <a:pPr lvl="1" eaLnBrk="1" hangingPunct="1">
              <a:lnSpc>
                <a:spcPct val="90000"/>
              </a:lnSpc>
              <a:defRPr/>
            </a:pPr>
            <a:r>
              <a:rPr kumimoji="1" lang="en-US" dirty="0" smtClean="0"/>
              <a:t>Commonplace; learned from interactions with texts and people</a:t>
            </a:r>
          </a:p>
          <a:p>
            <a:pPr eaLnBrk="1" hangingPunct="1">
              <a:lnSpc>
                <a:spcPct val="90000"/>
              </a:lnSpc>
              <a:defRPr/>
            </a:pPr>
            <a:r>
              <a:rPr kumimoji="1" lang="en-US" i="1" dirty="0" smtClean="0"/>
              <a:t>Tier 2/Specialized/General Academic</a:t>
            </a:r>
            <a:endParaRPr kumimoji="1" lang="en-US" dirty="0" smtClean="0"/>
          </a:p>
          <a:p>
            <a:pPr lvl="1" eaLnBrk="1" hangingPunct="1">
              <a:lnSpc>
                <a:spcPct val="90000"/>
              </a:lnSpc>
              <a:defRPr/>
            </a:pPr>
            <a:r>
              <a:rPr kumimoji="1" lang="en-US" dirty="0" smtClean="0"/>
              <a:t>Change meaning with context (</a:t>
            </a:r>
            <a:r>
              <a:rPr kumimoji="1" lang="ja-JP" altLang="en-US" dirty="0" smtClean="0"/>
              <a:t>“</a:t>
            </a:r>
            <a:r>
              <a:rPr kumimoji="1" lang="en-US" dirty="0" err="1" smtClean="0"/>
              <a:t>polysemic</a:t>
            </a:r>
            <a:r>
              <a:rPr kumimoji="1" lang="ja-JP" altLang="en-US" dirty="0" smtClean="0"/>
              <a:t>”</a:t>
            </a:r>
            <a:r>
              <a:rPr kumimoji="1" lang="en-US" dirty="0" smtClean="0"/>
              <a:t>)</a:t>
            </a:r>
          </a:p>
          <a:p>
            <a:pPr eaLnBrk="1" hangingPunct="1">
              <a:lnSpc>
                <a:spcPct val="90000"/>
              </a:lnSpc>
              <a:defRPr/>
            </a:pPr>
            <a:r>
              <a:rPr kumimoji="1" lang="en-US" i="1" dirty="0" smtClean="0"/>
              <a:t>Tier 3/Technical/Domain-specific </a:t>
            </a:r>
            <a:endParaRPr kumimoji="1" lang="en-US" dirty="0" smtClean="0"/>
          </a:p>
          <a:p>
            <a:pPr lvl="1" eaLnBrk="1" hangingPunct="1">
              <a:lnSpc>
                <a:spcPct val="90000"/>
              </a:lnSpc>
              <a:defRPr/>
            </a:pPr>
            <a:r>
              <a:rPr kumimoji="1" lang="en-US" dirty="0" smtClean="0"/>
              <a:t>Specific to the discipline</a:t>
            </a:r>
          </a:p>
          <a:p>
            <a:pPr lvl="1" algn="ctr" eaLnBrk="1" hangingPunct="1">
              <a:lnSpc>
                <a:spcPct val="90000"/>
              </a:lnSpc>
              <a:buFontTx/>
              <a:buNone/>
              <a:defRPr/>
            </a:pPr>
            <a:r>
              <a:rPr kumimoji="1" lang="en-US" b="1" i="1" dirty="0" smtClean="0"/>
              <a:t>A starting point for selecting vocabulary</a:t>
            </a:r>
            <a:endParaRPr kumimoji="1" lang="en-US" dirty="0" smtClean="0"/>
          </a:p>
        </p:txBody>
      </p:sp>
    </p:spTree>
    <p:extLst>
      <p:ext uri="{BB962C8B-B14F-4D97-AF65-F5344CB8AC3E}">
        <p14:creationId xmlns:p14="http://schemas.microsoft.com/office/powerpoint/2010/main" val="1282494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611188"/>
            <a:ext cx="8534400" cy="1143000"/>
          </a:xfrm>
          <a:solidFill>
            <a:srgbClr val="FFDAE5"/>
          </a:solidFill>
        </p:spPr>
        <p:txBody>
          <a:bodyPr>
            <a:normAutofit fontScale="90000"/>
          </a:bodyPr>
          <a:lstStyle/>
          <a:p>
            <a:pPr eaLnBrk="1" hangingPunct="1">
              <a:defRPr/>
            </a:pPr>
            <a:r>
              <a:rPr kumimoji="1" lang="en-US" dirty="0" smtClean="0">
                <a:latin typeface="Optima" charset="0"/>
              </a:rPr>
              <a:t>Questions for Selecting Vocabulary</a:t>
            </a:r>
            <a:endParaRPr kumimoji="1" lang="en-US" dirty="0" smtClean="0"/>
          </a:p>
        </p:txBody>
      </p:sp>
      <p:sp>
        <p:nvSpPr>
          <p:cNvPr id="56322" name="Rectangle 3"/>
          <p:cNvSpPr>
            <a:spLocks noGrp="1" noChangeArrowheads="1"/>
          </p:cNvSpPr>
          <p:nvPr>
            <p:ph type="body" sz="half" idx="1"/>
          </p:nvPr>
        </p:nvSpPr>
        <p:spPr>
          <a:xfrm>
            <a:off x="381000" y="1981200"/>
            <a:ext cx="3200400" cy="4038600"/>
          </a:xfrm>
          <a:solidFill>
            <a:srgbClr val="D9FFFA"/>
          </a:solidFill>
        </p:spPr>
        <p:txBody>
          <a:bodyPr/>
          <a:lstStyle/>
          <a:p>
            <a:pPr marL="457200" indent="-457200" eaLnBrk="1" hangingPunct="1">
              <a:buFontTx/>
              <a:buAutoNum type="arabicPeriod"/>
            </a:pPr>
            <a:r>
              <a:rPr kumimoji="1" lang="en-US" sz="2400" i="1">
                <a:latin typeface="Arial" charset="0"/>
                <a:ea typeface="Osaka" charset="0"/>
                <a:cs typeface="Osaka" charset="0"/>
              </a:rPr>
              <a:t>Representative</a:t>
            </a:r>
          </a:p>
          <a:p>
            <a:pPr marL="457200" indent="-457200" eaLnBrk="1" hangingPunct="1">
              <a:buFontTx/>
              <a:buAutoNum type="arabicPeriod"/>
            </a:pPr>
            <a:r>
              <a:rPr kumimoji="1" lang="en-US" sz="2400" i="1">
                <a:latin typeface="Arial" charset="0"/>
                <a:ea typeface="Osaka" charset="0"/>
                <a:cs typeface="Osaka" charset="0"/>
              </a:rPr>
              <a:t>Repeatability</a:t>
            </a:r>
          </a:p>
          <a:p>
            <a:pPr marL="457200" indent="-457200" eaLnBrk="1" hangingPunct="1">
              <a:buFontTx/>
              <a:buAutoNum type="arabicPeriod"/>
            </a:pPr>
            <a:r>
              <a:rPr kumimoji="1" lang="en-US" sz="2400" i="1">
                <a:latin typeface="Arial" charset="0"/>
                <a:ea typeface="Osaka" charset="0"/>
                <a:cs typeface="Osaka" charset="0"/>
              </a:rPr>
              <a:t>Transportable</a:t>
            </a:r>
          </a:p>
          <a:p>
            <a:pPr marL="457200" indent="-457200" eaLnBrk="1" hangingPunct="1">
              <a:buFontTx/>
              <a:buAutoNum type="arabicPeriod"/>
            </a:pPr>
            <a:endParaRPr kumimoji="1" lang="en-US" sz="2400" i="1">
              <a:latin typeface="Arial" charset="0"/>
              <a:ea typeface="Osaka" charset="0"/>
              <a:cs typeface="Osaka" charset="0"/>
            </a:endParaRPr>
          </a:p>
          <a:p>
            <a:pPr marL="457200" indent="-457200" eaLnBrk="1" hangingPunct="1">
              <a:buFontTx/>
              <a:buAutoNum type="arabicPeriod"/>
            </a:pPr>
            <a:r>
              <a:rPr kumimoji="1" lang="en-US" sz="2200" i="1">
                <a:latin typeface="Arial" charset="0"/>
                <a:ea typeface="Osaka" charset="0"/>
                <a:cs typeface="Osaka" charset="0"/>
              </a:rPr>
              <a:t>Contextual Analysis</a:t>
            </a:r>
          </a:p>
          <a:p>
            <a:pPr marL="457200" indent="-457200" eaLnBrk="1" hangingPunct="1">
              <a:buFontTx/>
              <a:buAutoNum type="arabicPeriod"/>
            </a:pPr>
            <a:r>
              <a:rPr kumimoji="1" lang="en-US" sz="2400" i="1">
                <a:latin typeface="Arial" charset="0"/>
                <a:ea typeface="Osaka" charset="0"/>
                <a:cs typeface="Osaka" charset="0"/>
              </a:rPr>
              <a:t>Structural Analysis</a:t>
            </a:r>
          </a:p>
          <a:p>
            <a:pPr marL="457200" indent="-457200" eaLnBrk="1" hangingPunct="1">
              <a:buFontTx/>
              <a:buAutoNum type="arabicPeriod"/>
            </a:pPr>
            <a:r>
              <a:rPr kumimoji="1" lang="en-US" sz="2400" i="1">
                <a:latin typeface="Arial" charset="0"/>
                <a:ea typeface="Osaka" charset="0"/>
                <a:cs typeface="Osaka" charset="0"/>
              </a:rPr>
              <a:t>Cognitive Load</a:t>
            </a:r>
            <a:endParaRPr kumimoji="1" lang="en-US" sz="2400">
              <a:latin typeface="Arial" charset="0"/>
              <a:ea typeface="Osaka" charset="0"/>
              <a:cs typeface="Osaka" charset="0"/>
            </a:endParaRPr>
          </a:p>
        </p:txBody>
      </p:sp>
      <p:sp>
        <p:nvSpPr>
          <p:cNvPr id="93188" name="Rectangle 4"/>
          <p:cNvSpPr>
            <a:spLocks noGrp="1" noChangeArrowheads="1"/>
          </p:cNvSpPr>
          <p:nvPr>
            <p:ph type="body" sz="half" idx="2"/>
          </p:nvPr>
        </p:nvSpPr>
        <p:spPr>
          <a:xfrm>
            <a:off x="3429000" y="1981200"/>
            <a:ext cx="5486400" cy="4038600"/>
          </a:xfrm>
          <a:solidFill>
            <a:schemeClr val="accent6">
              <a:lumMod val="20000"/>
              <a:lumOff val="80000"/>
            </a:schemeClr>
          </a:solidFill>
        </p:spPr>
        <p:txBody>
          <a:bodyPr/>
          <a:lstStyle/>
          <a:p>
            <a:pPr eaLnBrk="1" hangingPunct="1">
              <a:defRPr/>
            </a:pPr>
            <a:r>
              <a:rPr kumimoji="1" lang="en-US" sz="2400" dirty="0" smtClean="0"/>
              <a:t>Is it critical to understanding?</a:t>
            </a:r>
          </a:p>
          <a:p>
            <a:pPr eaLnBrk="1" hangingPunct="1">
              <a:defRPr/>
            </a:pPr>
            <a:r>
              <a:rPr kumimoji="1" lang="en-US" sz="2400" dirty="0" smtClean="0"/>
              <a:t>Will it be used again?</a:t>
            </a:r>
          </a:p>
          <a:p>
            <a:pPr eaLnBrk="1" hangingPunct="1">
              <a:defRPr/>
            </a:pPr>
            <a:r>
              <a:rPr kumimoji="1" lang="en-US" sz="2400" dirty="0" smtClean="0"/>
              <a:t>Is it needed for discussions or writing?</a:t>
            </a:r>
          </a:p>
          <a:p>
            <a:pPr eaLnBrk="1" hangingPunct="1">
              <a:defRPr/>
            </a:pPr>
            <a:r>
              <a:rPr kumimoji="1" lang="en-US" sz="2400" dirty="0" smtClean="0"/>
              <a:t>Can they use context to figure it out?</a:t>
            </a:r>
          </a:p>
          <a:p>
            <a:pPr eaLnBrk="1" hangingPunct="1">
              <a:defRPr/>
            </a:pPr>
            <a:r>
              <a:rPr kumimoji="1" lang="en-US" sz="2400" dirty="0" smtClean="0"/>
              <a:t>Can they use structure?</a:t>
            </a:r>
          </a:p>
          <a:p>
            <a:pPr eaLnBrk="1" hangingPunct="1">
              <a:defRPr/>
            </a:pPr>
            <a:r>
              <a:rPr kumimoji="1" lang="en-US" sz="2400" dirty="0" smtClean="0"/>
              <a:t>Have I exceeded the number they can learn?</a:t>
            </a:r>
            <a:endParaRPr kumimoji="1" lang="en-US" dirty="0" smtClean="0"/>
          </a:p>
        </p:txBody>
      </p:sp>
      <p:sp>
        <p:nvSpPr>
          <p:cNvPr id="2" name="TextBox 1"/>
          <p:cNvSpPr txBox="1"/>
          <p:nvPr/>
        </p:nvSpPr>
        <p:spPr>
          <a:xfrm>
            <a:off x="7172331" y="6248320"/>
            <a:ext cx="698065" cy="369332"/>
          </a:xfrm>
          <a:prstGeom prst="rect">
            <a:avLst/>
          </a:prstGeom>
          <a:solidFill>
            <a:srgbClr val="FFFF00"/>
          </a:solidFill>
        </p:spPr>
        <p:txBody>
          <a:bodyPr wrap="none" rtlCol="0">
            <a:spAutoFit/>
          </a:bodyPr>
          <a:lstStyle/>
          <a:p>
            <a:r>
              <a:rPr lang="en-US" dirty="0" smtClean="0"/>
              <a:t>p. 51</a:t>
            </a:r>
            <a:endParaRPr lang="en-US" dirty="0"/>
          </a:p>
        </p:txBody>
      </p:sp>
    </p:spTree>
    <p:extLst>
      <p:ext uri="{BB962C8B-B14F-4D97-AF65-F5344CB8AC3E}">
        <p14:creationId xmlns:p14="http://schemas.microsoft.com/office/powerpoint/2010/main" val="7551906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JP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7339017">
            <a:off x="4775200" y="1185333"/>
            <a:ext cx="4064000" cy="304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397935" y="2709333"/>
            <a:ext cx="5715000" cy="3970318"/>
          </a:xfrm>
          <a:prstGeom prst="rect">
            <a:avLst/>
          </a:prstGeom>
          <a:solidFill>
            <a:schemeClr val="accent6">
              <a:lumMod val="20000"/>
              <a:lumOff val="80000"/>
            </a:schemeClr>
          </a:solidFill>
          <a:ln w="38100" cmpd="sng">
            <a:solidFill>
              <a:schemeClr val="accent1">
                <a:lumMod val="25000"/>
              </a:schemeClr>
            </a:solidFill>
          </a:ln>
        </p:spPr>
        <p:txBody>
          <a:bodyPr wrap="square" rtlCol="0">
            <a:spAutoFit/>
          </a:bodyPr>
          <a:lstStyle/>
          <a:p>
            <a:pPr defTabSz="914400" eaLnBrk="0" fontAlgn="base" hangingPunct="0">
              <a:spcBef>
                <a:spcPct val="0"/>
              </a:spcBef>
              <a:spcAft>
                <a:spcPct val="0"/>
              </a:spcAft>
            </a:pPr>
            <a:r>
              <a:rPr lang="en-US" sz="2800" dirty="0">
                <a:solidFill>
                  <a:srgbClr val="000000"/>
                </a:solidFill>
                <a:latin typeface="Arial"/>
                <a:ea typeface="Osaka"/>
                <a:cs typeface="Osaka"/>
              </a:rPr>
              <a:t>Pairs arrange vocabulary in order as it is used in a film, demonstration, or lecture.</a:t>
            </a:r>
          </a:p>
          <a:p>
            <a:pPr defTabSz="914400" eaLnBrk="0" fontAlgn="base" hangingPunct="0">
              <a:spcBef>
                <a:spcPct val="0"/>
              </a:spcBef>
              <a:spcAft>
                <a:spcPct val="0"/>
              </a:spcAft>
            </a:pPr>
            <a:endParaRPr lang="en-US" sz="2800" dirty="0">
              <a:solidFill>
                <a:srgbClr val="000000"/>
              </a:solidFill>
              <a:latin typeface="Arial"/>
              <a:ea typeface="Osaka"/>
              <a:cs typeface="Osaka"/>
            </a:endParaRPr>
          </a:p>
          <a:p>
            <a:pPr defTabSz="914400" eaLnBrk="0" fontAlgn="base" hangingPunct="0">
              <a:spcBef>
                <a:spcPct val="0"/>
              </a:spcBef>
              <a:spcAft>
                <a:spcPct val="0"/>
              </a:spcAft>
            </a:pPr>
            <a:r>
              <a:rPr lang="en-US" sz="2800" dirty="0">
                <a:solidFill>
                  <a:srgbClr val="000000"/>
                </a:solidFill>
                <a:latin typeface="Arial"/>
                <a:ea typeface="Osaka"/>
                <a:cs typeface="Osaka"/>
              </a:rPr>
              <a:t>Retell using vocabulary to prompt recall of content.</a:t>
            </a:r>
          </a:p>
          <a:p>
            <a:pPr defTabSz="914400" eaLnBrk="0" fontAlgn="base" hangingPunct="0">
              <a:spcBef>
                <a:spcPct val="0"/>
              </a:spcBef>
              <a:spcAft>
                <a:spcPct val="0"/>
              </a:spcAft>
            </a:pPr>
            <a:endParaRPr lang="en-US" sz="2800" dirty="0">
              <a:solidFill>
                <a:srgbClr val="000000"/>
              </a:solidFill>
              <a:latin typeface="Arial"/>
              <a:ea typeface="Osaka"/>
              <a:cs typeface="Osaka"/>
            </a:endParaRPr>
          </a:p>
          <a:p>
            <a:pPr defTabSz="914400" eaLnBrk="0" fontAlgn="base" hangingPunct="0">
              <a:spcBef>
                <a:spcPct val="0"/>
              </a:spcBef>
              <a:spcAft>
                <a:spcPct val="0"/>
              </a:spcAft>
            </a:pPr>
            <a:r>
              <a:rPr lang="en-US" sz="2800" dirty="0">
                <a:solidFill>
                  <a:srgbClr val="000000"/>
                </a:solidFill>
                <a:latin typeface="Arial"/>
                <a:ea typeface="Osaka"/>
                <a:cs typeface="Osaka"/>
              </a:rPr>
              <a:t>Steppingstones are then used for written summary.  </a:t>
            </a:r>
          </a:p>
        </p:txBody>
      </p:sp>
      <p:sp>
        <p:nvSpPr>
          <p:cNvPr id="137223" name="Rectangle 7"/>
          <p:cNvSpPr>
            <a:spLocks noGrp="1" noChangeArrowheads="1"/>
          </p:cNvSpPr>
          <p:nvPr>
            <p:ph type="title"/>
          </p:nvPr>
        </p:nvSpPr>
        <p:spPr>
          <a:xfrm>
            <a:off x="397937" y="914400"/>
            <a:ext cx="5111144" cy="1143000"/>
          </a:xfrm>
        </p:spPr>
        <p:txBody>
          <a:bodyPr>
            <a:normAutofit fontScale="90000"/>
          </a:bodyPr>
          <a:lstStyle/>
          <a:p>
            <a:r>
              <a:rPr kumimoji="1" lang="en-US" sz="3600" dirty="0" smtClean="0"/>
              <a:t>Foster Collaboration through Vocabulary Steppingstones</a:t>
            </a:r>
            <a:endParaRPr kumimoji="1" lang="en-US" sz="3600" dirty="0"/>
          </a:p>
        </p:txBody>
      </p:sp>
    </p:spTree>
    <p:extLst>
      <p:ext uri="{BB962C8B-B14F-4D97-AF65-F5344CB8AC3E}">
        <p14:creationId xmlns:p14="http://schemas.microsoft.com/office/powerpoint/2010/main" val="27511460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79205" name="Text Box 5"/>
          <p:cNvSpPr txBox="1">
            <a:spLocks noChangeArrowheads="1"/>
          </p:cNvSpPr>
          <p:nvPr/>
        </p:nvSpPr>
        <p:spPr bwMode="auto">
          <a:xfrm>
            <a:off x="1676401" y="381002"/>
            <a:ext cx="6147837" cy="461665"/>
          </a:xfrm>
          <a:prstGeom prst="rect">
            <a:avLst/>
          </a:prstGeom>
          <a:solidFill>
            <a:srgbClr val="CCFFCC"/>
          </a:solidFill>
          <a:ln w="9525">
            <a:solidFill>
              <a:schemeClr val="tx1"/>
            </a:solidFill>
            <a:miter lim="800000"/>
            <a:headEnd/>
            <a:tailEnd/>
          </a:ln>
        </p:spPr>
        <p:txBody>
          <a:bodyPr wrap="none">
            <a:spAutoFit/>
          </a:bodyPr>
          <a:lstStyle/>
          <a:p>
            <a:pPr defTabSz="914400" eaLnBrk="0" fontAlgn="base" hangingPunct="0">
              <a:spcBef>
                <a:spcPct val="0"/>
              </a:spcBef>
              <a:spcAft>
                <a:spcPct val="0"/>
              </a:spcAft>
            </a:pPr>
            <a:r>
              <a:rPr lang="en-US" altLang="ja-JP" sz="2400" b="1" dirty="0" smtClean="0">
                <a:solidFill>
                  <a:srgbClr val="000000"/>
                </a:solidFill>
                <a:latin typeface="Arial" charset="0"/>
                <a:ea typeface="ＭＳ Ｐゴシック" charset="0"/>
                <a:cs typeface="ＭＳ Ｐゴシック" charset="0"/>
              </a:rPr>
              <a:t>Sara’</a:t>
            </a:r>
            <a:r>
              <a:rPr lang="en-US" sz="2400" b="1" dirty="0" smtClean="0">
                <a:solidFill>
                  <a:srgbClr val="000000"/>
                </a:solidFill>
                <a:latin typeface="Arial" charset="0"/>
                <a:ea typeface="ＭＳ Ｐゴシック" charset="0"/>
                <a:cs typeface="ＭＳ Ｐゴシック" charset="0"/>
              </a:rPr>
              <a:t>s </a:t>
            </a:r>
            <a:r>
              <a:rPr lang="en-US" sz="2400" b="1" dirty="0">
                <a:solidFill>
                  <a:srgbClr val="000000"/>
                </a:solidFill>
                <a:latin typeface="Arial" charset="0"/>
                <a:ea typeface="ＭＳ Ｐゴシック" charset="0"/>
                <a:cs typeface="ＭＳ Ｐゴシック" charset="0"/>
              </a:rPr>
              <a:t>Vocabulary Card in World History</a:t>
            </a:r>
            <a:endParaRPr lang="en-US" sz="2400" dirty="0">
              <a:solidFill>
                <a:srgbClr val="000000"/>
              </a:solidFill>
              <a:latin typeface="Arial" charset="0"/>
              <a:ea typeface="ＭＳ Ｐゴシック" charset="0"/>
              <a:cs typeface="ＭＳ Ｐゴシック" charset="0"/>
            </a:endParaRPr>
          </a:p>
        </p:txBody>
      </p:sp>
      <p:pic>
        <p:nvPicPr>
          <p:cNvPr id="3" name="Content Placeholder 2" descr="Ultimatum.pdf"/>
          <p:cNvPicPr>
            <a:picLocks noGrp="1" noChangeAspect="1"/>
          </p:cNvPicPr>
          <p:nvPr>
            <p:ph/>
          </p:nvPr>
        </p:nvPicPr>
        <p:blipFill>
          <a:blip r:embed="rId3" cstate="email">
            <a:extLst>
              <a:ext uri="{28A0092B-C50C-407E-A947-70E740481C1C}">
                <a14:useLocalDpi xmlns:a14="http://schemas.microsoft.com/office/drawing/2010/main"/>
              </a:ext>
            </a:extLst>
          </a:blip>
          <a:srcRect/>
          <a:stretch>
            <a:fillRect/>
          </a:stretch>
        </p:blipFill>
        <p:spPr>
          <a:xfrm>
            <a:off x="821268" y="1117600"/>
            <a:ext cx="7772400" cy="5486400"/>
          </a:xfrm>
          <a:ln w="57150" cmpd="sng">
            <a:solidFill>
              <a:srgbClr val="3366FF"/>
            </a:solidFill>
          </a:ln>
        </p:spPr>
      </p:pic>
    </p:spTree>
    <p:extLst>
      <p:ext uri="{BB962C8B-B14F-4D97-AF65-F5344CB8AC3E}">
        <p14:creationId xmlns:p14="http://schemas.microsoft.com/office/powerpoint/2010/main" val="22622563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40961" name="Object 2"/>
          <p:cNvGraphicFramePr>
            <a:graphicFrameLocks noChangeAspect="1"/>
          </p:cNvGraphicFramePr>
          <p:nvPr>
            <p:extLst>
              <p:ext uri="{D42A27DB-BD31-4B8C-83A1-F6EECF244321}">
                <p14:modId xmlns:p14="http://schemas.microsoft.com/office/powerpoint/2010/main" val="3617278515"/>
              </p:ext>
            </p:extLst>
          </p:nvPr>
        </p:nvGraphicFramePr>
        <p:xfrm>
          <a:off x="685800" y="914400"/>
          <a:ext cx="7845425" cy="5629275"/>
        </p:xfrm>
        <a:graphic>
          <a:graphicData uri="http://schemas.openxmlformats.org/presentationml/2006/ole">
            <mc:AlternateContent xmlns:mc="http://schemas.openxmlformats.org/markup-compatibility/2006">
              <mc:Choice xmlns:v="urn:schemas-microsoft-com:vml" Requires="v">
                <p:oleObj spid="_x0000_s5200" name="Document" r:id="rId5" imgW="6997700" imgH="5029200" progId="Word.Document.8">
                  <p:embed/>
                </p:oleObj>
              </mc:Choice>
              <mc:Fallback>
                <p:oleObj name="Document" r:id="rId5" imgW="6997700" imgH="50292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914400"/>
                        <a:ext cx="7845425" cy="5629275"/>
                      </a:xfrm>
                      <a:prstGeom prst="rect">
                        <a:avLst/>
                      </a:prstGeom>
                      <a:solidFill>
                        <a:schemeClr val="bg1"/>
                      </a:solidFill>
                      <a:ln w="57150" cmpd="sng">
                        <a:solidFill>
                          <a:srgbClr val="1119FF"/>
                        </a:solidFill>
                      </a:ln>
                      <a:effectLst/>
                    </p:spPr>
                  </p:pic>
                </p:oleObj>
              </mc:Fallback>
            </mc:AlternateContent>
          </a:graphicData>
        </a:graphic>
      </p:graphicFrame>
      <p:sp>
        <p:nvSpPr>
          <p:cNvPr id="40962" name="Text Box 3"/>
          <p:cNvSpPr txBox="1">
            <a:spLocks noChangeArrowheads="1"/>
          </p:cNvSpPr>
          <p:nvPr/>
        </p:nvSpPr>
        <p:spPr bwMode="auto">
          <a:xfrm>
            <a:off x="838200" y="228600"/>
            <a:ext cx="7632700" cy="476250"/>
          </a:xfrm>
          <a:prstGeom prst="rect">
            <a:avLst/>
          </a:prstGeom>
          <a:solidFill>
            <a:srgbClr val="FF99CC"/>
          </a:solidFill>
          <a:ln w="1905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b="1" dirty="0" err="1" smtClean="0">
                <a:solidFill>
                  <a:srgbClr val="000000"/>
                </a:solidFill>
                <a:latin typeface="Century Gothic" charset="0"/>
              </a:rPr>
              <a:t>Tino’</a:t>
            </a:r>
            <a:r>
              <a:rPr lang="en-US" altLang="ja-JP" b="1" dirty="0" err="1" smtClean="0">
                <a:solidFill>
                  <a:srgbClr val="000000"/>
                </a:solidFill>
                <a:latin typeface="Century Gothic" charset="0"/>
              </a:rPr>
              <a:t>s</a:t>
            </a:r>
            <a:r>
              <a:rPr lang="en-US" altLang="ja-JP" b="1" dirty="0" smtClean="0">
                <a:solidFill>
                  <a:srgbClr val="000000"/>
                </a:solidFill>
                <a:latin typeface="Century Gothic" charset="0"/>
              </a:rPr>
              <a:t> </a:t>
            </a:r>
            <a:r>
              <a:rPr lang="en-US" altLang="ja-JP" b="1" dirty="0">
                <a:solidFill>
                  <a:srgbClr val="000000"/>
                </a:solidFill>
                <a:latin typeface="Century Gothic" charset="0"/>
              </a:rPr>
              <a:t>Vocabulary Self-Awareness Chart in Physics</a:t>
            </a:r>
            <a:r>
              <a:rPr lang="en-US" altLang="ja-JP" dirty="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4964966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685800" y="609600"/>
            <a:ext cx="7772400" cy="739775"/>
          </a:xfrm>
        </p:spPr>
        <p:txBody>
          <a:bodyPr/>
          <a:lstStyle/>
          <a:p>
            <a:pPr eaLnBrk="1" hangingPunct="1">
              <a:defRPr/>
            </a:pPr>
            <a:r>
              <a:rPr kumimoji="1" lang="en-US" b="1" smtClean="0"/>
              <a:t>Alphabet Vocabulary Chart</a:t>
            </a:r>
            <a:endParaRPr kumimoji="1" lang="en-US" smtClean="0"/>
          </a:p>
        </p:txBody>
      </p:sp>
      <p:graphicFrame>
        <p:nvGraphicFramePr>
          <p:cNvPr id="164867" name="Group 3"/>
          <p:cNvGraphicFramePr>
            <a:graphicFrameLocks noGrp="1"/>
          </p:cNvGraphicFramePr>
          <p:nvPr>
            <p:ph type="tbl" idx="1"/>
          </p:nvPr>
        </p:nvGraphicFramePr>
        <p:xfrm>
          <a:off x="685800" y="1676400"/>
          <a:ext cx="7772400" cy="4343400"/>
        </p:xfrm>
        <a:graphic>
          <a:graphicData uri="http://schemas.openxmlformats.org/drawingml/2006/table">
            <a:tbl>
              <a:tblPr/>
              <a:tblGrid>
                <a:gridCol w="1943100"/>
                <a:gridCol w="1943100"/>
                <a:gridCol w="1943100"/>
                <a:gridCol w="1943100"/>
              </a:tblGrid>
              <a:tr h="144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I-J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K-L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M-N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Q-R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U-V-W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X-Y-Z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233488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609600"/>
            <a:ext cx="7772400" cy="739775"/>
          </a:xfrm>
        </p:spPr>
        <p:style>
          <a:lnRef idx="1">
            <a:schemeClr val="accent6"/>
          </a:lnRef>
          <a:fillRef idx="2">
            <a:schemeClr val="accent6"/>
          </a:fillRef>
          <a:effectRef idx="1">
            <a:schemeClr val="accent6"/>
          </a:effectRef>
          <a:fontRef idx="minor">
            <a:schemeClr val="dk1"/>
          </a:fontRef>
        </p:style>
        <p:txBody>
          <a:bodyPr/>
          <a:lstStyle/>
          <a:p>
            <a:pPr eaLnBrk="1" hangingPunct="1">
              <a:defRPr/>
            </a:pPr>
            <a:r>
              <a:rPr kumimoji="1" lang="en-US" b="1" dirty="0" smtClean="0"/>
              <a:t>Alphabet Vocabulary Chart</a:t>
            </a:r>
            <a:endParaRPr kumimoji="1" lang="en-US" dirty="0" smtClean="0"/>
          </a:p>
        </p:txBody>
      </p:sp>
      <p:graphicFrame>
        <p:nvGraphicFramePr>
          <p:cNvPr id="166915" name="Group 3"/>
          <p:cNvGraphicFramePr>
            <a:graphicFrameLocks noGrp="1"/>
          </p:cNvGraphicFramePr>
          <p:nvPr>
            <p:ph type="tbl" idx="1"/>
          </p:nvPr>
        </p:nvGraphicFramePr>
        <p:xfrm>
          <a:off x="685800" y="1676400"/>
          <a:ext cx="7772400" cy="4343400"/>
        </p:xfrm>
        <a:graphic>
          <a:graphicData uri="http://schemas.openxmlformats.org/drawingml/2006/table">
            <a:tbl>
              <a:tblPr/>
              <a:tblGrid>
                <a:gridCol w="1943100"/>
                <a:gridCol w="1943100"/>
                <a:gridCol w="1943100"/>
                <a:gridCol w="1943100"/>
              </a:tblGrid>
              <a:tr h="144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C-D</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000000"/>
                          </a:solidFill>
                          <a:effectLst/>
                          <a:latin typeface="Arial" charset="0"/>
                          <a:ea typeface="Osaka" charset="0"/>
                          <a:cs typeface="Osaka" charset="0"/>
                        </a:rPr>
                        <a:t>crater</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E-F</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sz="2000" b="0" i="0" u="none" strike="noStrike" cap="none" normalizeH="0" baseline="0">
                        <a:ln>
                          <a:noFill/>
                        </a:ln>
                        <a:solidFill>
                          <a:schemeClr val="tx1"/>
                        </a:solidFill>
                        <a:effectLst/>
                        <a:latin typeface="Arial"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I-J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K-L</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000000"/>
                          </a:solidFill>
                          <a:effectLst/>
                          <a:latin typeface="Arial" charset="0"/>
                          <a:ea typeface="Osaka" charset="0"/>
                          <a:cs typeface="Osaka" charset="0"/>
                        </a:rPr>
                        <a:t>lava</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M-N</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000000"/>
                          </a:solidFill>
                          <a:effectLst/>
                          <a:latin typeface="Arial" charset="0"/>
                          <a:ea typeface="Osaka" charset="0"/>
                          <a:cs typeface="Osaka" charset="0"/>
                        </a:rPr>
                        <a:t>magma</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Q-R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U-V-W</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000000"/>
                          </a:solidFill>
                          <a:effectLst/>
                          <a:latin typeface="Arial" charset="0"/>
                          <a:ea typeface="Osaka" charset="0"/>
                          <a:cs typeface="Osaka" charset="0"/>
                        </a:rPr>
                        <a:t>volcano</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X-Y-Z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1295400" y="6096000"/>
            <a:ext cx="6582602"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defTabSz="914400" eaLnBrk="0" fontAlgn="base" hangingPunct="0">
              <a:spcBef>
                <a:spcPct val="0"/>
              </a:spcBef>
              <a:spcAft>
                <a:spcPct val="0"/>
              </a:spcAft>
            </a:pPr>
            <a:r>
              <a:rPr lang="en-US" sz="2400" dirty="0">
                <a:solidFill>
                  <a:srgbClr val="000000"/>
                </a:solidFill>
                <a:latin typeface="Arial"/>
                <a:ea typeface="Osaka"/>
                <a:cs typeface="Osaka"/>
              </a:rPr>
              <a:t>Pre-assessment of prior vocabulary knowledge</a:t>
            </a:r>
          </a:p>
        </p:txBody>
      </p:sp>
    </p:spTree>
    <p:extLst>
      <p:ext uri="{BB962C8B-B14F-4D97-AF65-F5344CB8AC3E}">
        <p14:creationId xmlns:p14="http://schemas.microsoft.com/office/powerpoint/2010/main" val="16281994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609600"/>
            <a:ext cx="7772400" cy="739775"/>
          </a:xfrm>
        </p:spPr>
        <p:style>
          <a:lnRef idx="1">
            <a:schemeClr val="accent4"/>
          </a:lnRef>
          <a:fillRef idx="2">
            <a:schemeClr val="accent4"/>
          </a:fillRef>
          <a:effectRef idx="1">
            <a:schemeClr val="accent4"/>
          </a:effectRef>
          <a:fontRef idx="minor">
            <a:schemeClr val="dk1"/>
          </a:fontRef>
        </p:style>
        <p:txBody>
          <a:bodyPr/>
          <a:lstStyle/>
          <a:p>
            <a:pPr eaLnBrk="1" hangingPunct="1">
              <a:defRPr/>
            </a:pPr>
            <a:r>
              <a:rPr kumimoji="1" lang="en-US" b="1" dirty="0" smtClean="0"/>
              <a:t>Alphabet Vocabulary Chart</a:t>
            </a:r>
            <a:endParaRPr kumimoji="1" lang="en-US" dirty="0" smtClean="0"/>
          </a:p>
        </p:txBody>
      </p:sp>
      <p:graphicFrame>
        <p:nvGraphicFramePr>
          <p:cNvPr id="168963" name="Group 3"/>
          <p:cNvGraphicFramePr>
            <a:graphicFrameLocks noGrp="1"/>
          </p:cNvGraphicFramePr>
          <p:nvPr>
            <p:ph type="tbl" idx="1"/>
          </p:nvPr>
        </p:nvGraphicFramePr>
        <p:xfrm>
          <a:off x="685800" y="1676400"/>
          <a:ext cx="7772400" cy="4389438"/>
        </p:xfrm>
        <a:graphic>
          <a:graphicData uri="http://schemas.openxmlformats.org/drawingml/2006/table">
            <a:tbl>
              <a:tblPr/>
              <a:tblGrid>
                <a:gridCol w="1943100"/>
                <a:gridCol w="1943100"/>
                <a:gridCol w="1943100"/>
                <a:gridCol w="1943100"/>
              </a:tblGrid>
              <a:tr h="14479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A-B</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ash</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C-D</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000000"/>
                          </a:solidFill>
                          <a:effectLst/>
                          <a:latin typeface="Arial" charset="0"/>
                          <a:ea typeface="Osaka" charset="0"/>
                          <a:cs typeface="Osaka" charset="0"/>
                        </a:rPr>
                        <a:t>crater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cinder cone</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E-F</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flow</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G-H</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79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I-J</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K-L</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000000"/>
                          </a:solidFill>
                          <a:effectLst/>
                          <a:latin typeface="Arial" charset="0"/>
                          <a:ea typeface="Osaka" charset="0"/>
                          <a:cs typeface="Osaka" charset="0"/>
                        </a:rPr>
                        <a:t>lava</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M-N</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000000"/>
                          </a:solidFill>
                          <a:effectLst/>
                          <a:latin typeface="Arial" charset="0"/>
                          <a:ea typeface="Osaka" charset="0"/>
                          <a:cs typeface="Osaka" charset="0"/>
                        </a:rPr>
                        <a:t>magma</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magnitude</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O-P</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6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Q-R</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Rim of Fire</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S-T</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shield volcano</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tremor</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U-V-W</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000000"/>
                          </a:solidFill>
                          <a:effectLst/>
                          <a:latin typeface="Arial" charset="0"/>
                          <a:ea typeface="Osaka" charset="0"/>
                          <a:cs typeface="Osaka" charset="0"/>
                        </a:rPr>
                        <a:t>volcano</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vent</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volcanologist</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X-Y-Z</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2667000" y="6172200"/>
            <a:ext cx="3006953"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defTabSz="914400" eaLnBrk="0" fontAlgn="base" hangingPunct="0">
              <a:spcBef>
                <a:spcPct val="0"/>
              </a:spcBef>
              <a:spcAft>
                <a:spcPct val="0"/>
              </a:spcAft>
            </a:pPr>
            <a:r>
              <a:rPr lang="en-US" sz="2400" dirty="0">
                <a:solidFill>
                  <a:srgbClr val="000000"/>
                </a:solidFill>
                <a:latin typeface="Arial"/>
                <a:ea typeface="Osaka"/>
                <a:cs typeface="Osaka"/>
              </a:rPr>
              <a:t>Mid-unit assessment</a:t>
            </a:r>
          </a:p>
        </p:txBody>
      </p:sp>
    </p:spTree>
    <p:extLst>
      <p:ext uri="{BB962C8B-B14F-4D97-AF65-F5344CB8AC3E}">
        <p14:creationId xmlns:p14="http://schemas.microsoft.com/office/powerpoint/2010/main" val="41522379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685800" y="609600"/>
            <a:ext cx="7772400" cy="739775"/>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kumimoji="1" lang="en-US" b="1" dirty="0" smtClean="0"/>
              <a:t>Alphabet Vocabulary Chart</a:t>
            </a:r>
            <a:endParaRPr kumimoji="1" lang="en-US" dirty="0" smtClean="0"/>
          </a:p>
        </p:txBody>
      </p:sp>
      <p:graphicFrame>
        <p:nvGraphicFramePr>
          <p:cNvPr id="171011" name="Group 3"/>
          <p:cNvGraphicFramePr>
            <a:graphicFrameLocks noGrp="1"/>
          </p:cNvGraphicFramePr>
          <p:nvPr>
            <p:ph type="tbl" idx="1"/>
          </p:nvPr>
        </p:nvGraphicFramePr>
        <p:xfrm>
          <a:off x="685800" y="1676400"/>
          <a:ext cx="7772400" cy="4480524"/>
        </p:xfrm>
        <a:graphic>
          <a:graphicData uri="http://schemas.openxmlformats.org/drawingml/2006/table">
            <a:tbl>
              <a:tblPr/>
              <a:tblGrid>
                <a:gridCol w="1943100"/>
                <a:gridCol w="1943100"/>
                <a:gridCol w="1943100"/>
                <a:gridCol w="1943100"/>
              </a:tblGrid>
              <a:tr h="14933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A-B</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ash</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157629"/>
                          </a:solidFill>
                          <a:effectLst/>
                          <a:latin typeface="Arial" charset="0"/>
                          <a:ea typeface="Osaka" charset="0"/>
                          <a:cs typeface="Osaka" charset="0"/>
                        </a:rPr>
                        <a:t>active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157629"/>
                          </a:solidFill>
                          <a:effectLst/>
                          <a:latin typeface="Arial" charset="0"/>
                          <a:ea typeface="Osaka" charset="0"/>
                          <a:cs typeface="Osaka" charset="0"/>
                        </a:rPr>
                        <a:t>balsat</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C-D</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000000"/>
                          </a:solidFill>
                          <a:effectLst/>
                          <a:latin typeface="Arial" charset="0"/>
                          <a:ea typeface="Osaka" charset="0"/>
                          <a:cs typeface="Osaka" charset="0"/>
                        </a:rPr>
                        <a:t>crater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cinder cone</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157629"/>
                          </a:solidFill>
                          <a:effectLst/>
                          <a:latin typeface="Arial" charset="0"/>
                          <a:ea typeface="Osaka" charset="0"/>
                          <a:cs typeface="Osaka" charset="0"/>
                        </a:rPr>
                        <a:t>caldera</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E-F</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flow</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157629"/>
                          </a:solidFill>
                          <a:effectLst/>
                          <a:latin typeface="Arial" charset="0"/>
                          <a:ea typeface="Osaka" charset="0"/>
                          <a:cs typeface="Osaka" charset="0"/>
                        </a:rPr>
                        <a:t>eruption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157629"/>
                          </a:solidFill>
                          <a:effectLst/>
                          <a:latin typeface="Arial" charset="0"/>
                          <a:ea typeface="Osaka" charset="0"/>
                          <a:cs typeface="Osaka" charset="0"/>
                        </a:rPr>
                        <a:t>extrusion</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G-H</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157629"/>
                          </a:solidFill>
                          <a:effectLst/>
                          <a:latin typeface="Arial" charset="0"/>
                          <a:ea typeface="Osaka" charset="0"/>
                          <a:cs typeface="Osaka" charset="0"/>
                        </a:rPr>
                        <a:t>geothermal</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157629"/>
                          </a:solidFill>
                          <a:effectLst/>
                          <a:latin typeface="Arial" charset="0"/>
                          <a:ea typeface="Osaka" charset="0"/>
                          <a:cs typeface="Osaka" charset="0"/>
                        </a:rPr>
                        <a:t>harmonic tremor</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3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I-J</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157629"/>
                          </a:solidFill>
                          <a:effectLst/>
                          <a:latin typeface="Arial" charset="0"/>
                          <a:ea typeface="Osaka" charset="0"/>
                          <a:cs typeface="Osaka" charset="0"/>
                        </a:rPr>
                        <a:t>intrusion</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K-L</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000000"/>
                          </a:solidFill>
                          <a:effectLst/>
                          <a:latin typeface="Arial" charset="0"/>
                          <a:ea typeface="Osaka" charset="0"/>
                          <a:cs typeface="Osaka" charset="0"/>
                        </a:rPr>
                        <a:t>lava</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157629"/>
                          </a:solidFill>
                          <a:effectLst/>
                          <a:latin typeface="Arial" charset="0"/>
                          <a:ea typeface="Osaka" charset="0"/>
                          <a:cs typeface="Osaka" charset="0"/>
                        </a:rPr>
                        <a:t>lahar</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M-N</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000000"/>
                          </a:solidFill>
                          <a:effectLst/>
                          <a:latin typeface="Arial" charset="0"/>
                          <a:ea typeface="Osaka" charset="0"/>
                          <a:cs typeface="Osaka" charset="0"/>
                        </a:rPr>
                        <a:t>magma</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magnitude</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157629"/>
                          </a:solidFill>
                          <a:effectLst/>
                          <a:latin typeface="Arial" charset="0"/>
                          <a:ea typeface="Osaka" charset="0"/>
                          <a:cs typeface="Osaka" charset="0"/>
                        </a:rPr>
                        <a:t>mantle</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O-P</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157629"/>
                          </a:solidFill>
                          <a:effectLst/>
                          <a:latin typeface="Arial" charset="0"/>
                          <a:ea typeface="Osaka" charset="0"/>
                          <a:cs typeface="Osaka" charset="0"/>
                        </a:rPr>
                        <a:t>obsidian</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157629"/>
                          </a:solidFill>
                          <a:effectLst/>
                          <a:latin typeface="Arial" charset="0"/>
                          <a:ea typeface="Osaka" charset="0"/>
                          <a:cs typeface="Osaka" charset="0"/>
                        </a:rPr>
                        <a:t>pahoehoe</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157629"/>
                          </a:solidFill>
                          <a:effectLst/>
                          <a:latin typeface="Arial" charset="0"/>
                          <a:ea typeface="Osaka" charset="0"/>
                          <a:cs typeface="Osaka" charset="0"/>
                        </a:rPr>
                        <a:t>pillow lava</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3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Q-R</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Rim of Fire</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S-T</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shield volcano</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tremor</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U-V-W</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000000"/>
                          </a:solidFill>
                          <a:effectLst/>
                          <a:latin typeface="Arial" charset="0"/>
                          <a:ea typeface="Osaka" charset="0"/>
                          <a:cs typeface="Osaka" charset="0"/>
                        </a:rPr>
                        <a:t>volcano</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vent</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AB100E"/>
                          </a:solidFill>
                          <a:effectLst/>
                          <a:latin typeface="Arial" charset="0"/>
                          <a:ea typeface="Osaka" charset="0"/>
                          <a:cs typeface="Osaka" charset="0"/>
                        </a:rPr>
                        <a:t>volcanologist</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chemeClr val="tx1"/>
                          </a:solidFill>
                          <a:effectLst/>
                          <a:latin typeface="Arial" charset="0"/>
                          <a:ea typeface="Osaka" charset="0"/>
                          <a:cs typeface="Osaka" charset="0"/>
                        </a:rPr>
                        <a:t>X-Y-Z</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a:ln>
                            <a:noFill/>
                          </a:ln>
                          <a:solidFill>
                            <a:srgbClr val="157629"/>
                          </a:solidFill>
                          <a:effectLst/>
                          <a:latin typeface="Arial" charset="0"/>
                          <a:ea typeface="Osaka" charset="0"/>
                          <a:cs typeface="Osaka" charset="0"/>
                        </a:rPr>
                        <a:t>xenoliths</a:t>
                      </a:r>
                      <a:endParaRPr kumimoji="1" lang="en-US" sz="2000" b="0" i="0" u="none" strike="noStrike" cap="none" normalizeH="0" baseline="0">
                        <a:ln>
                          <a:noFill/>
                        </a:ln>
                        <a:solidFill>
                          <a:schemeClr val="tx1"/>
                        </a:solidFill>
                        <a:effectLst/>
                        <a:latin typeface="Arial" charset="0"/>
                        <a:ea typeface="Osaka" charset="0"/>
                        <a:cs typeface="Osaka"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3048000" y="6248400"/>
            <a:ext cx="2672526"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defTabSz="914400" eaLnBrk="0" fontAlgn="base" hangingPunct="0">
              <a:spcBef>
                <a:spcPct val="0"/>
              </a:spcBef>
              <a:spcAft>
                <a:spcPct val="0"/>
              </a:spcAft>
            </a:pPr>
            <a:r>
              <a:rPr lang="en-US" sz="2400" dirty="0">
                <a:solidFill>
                  <a:srgbClr val="000000"/>
                </a:solidFill>
                <a:latin typeface="Arial"/>
                <a:ea typeface="Osaka"/>
                <a:cs typeface="Osaka"/>
              </a:rPr>
              <a:t>End-of-unit review</a:t>
            </a:r>
          </a:p>
        </p:txBody>
      </p:sp>
    </p:spTree>
    <p:extLst>
      <p:ext uri="{BB962C8B-B14F-4D97-AF65-F5344CB8AC3E}">
        <p14:creationId xmlns:p14="http://schemas.microsoft.com/office/powerpoint/2010/main" val="21772850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blackboard.jpg"/>
          <p:cNvPicPr/>
          <p:nvPr/>
        </p:nvPicPr>
        <p:blipFill>
          <a:blip r:embed="rId3" cstate="email">
            <a:extLst>
              <a:ext uri="{28A0092B-C50C-407E-A947-70E740481C1C}">
                <a14:useLocalDpi xmlns:a14="http://schemas.microsoft.com/office/drawing/2010/main"/>
              </a:ext>
            </a:extLst>
          </a:blip>
          <a:stretch>
            <a:fillRect/>
          </a:stretch>
        </p:blipFill>
        <p:spPr>
          <a:xfrm>
            <a:off x="-1115151" y="0"/>
            <a:ext cx="10911213" cy="7179784"/>
          </a:xfrm>
          <a:prstGeom prst="rect">
            <a:avLst/>
          </a:prstGeom>
          <a:ln w="12700">
            <a:miter lim="400000"/>
          </a:ln>
        </p:spPr>
      </p:pic>
      <p:sp>
        <p:nvSpPr>
          <p:cNvPr id="4" name="Freeform 3"/>
          <p:cNvSpPr/>
          <p:nvPr/>
        </p:nvSpPr>
        <p:spPr>
          <a:xfrm>
            <a:off x="-809728" y="3831386"/>
            <a:ext cx="5449906" cy="1993185"/>
          </a:xfrm>
          <a:custGeom>
            <a:avLst/>
            <a:gdLst>
              <a:gd name="connsiteX0" fmla="*/ 128291 w 7248488"/>
              <a:gd name="connsiteY0" fmla="*/ 2180706 h 2219189"/>
              <a:gd name="connsiteX1" fmla="*/ 7248488 w 7248488"/>
              <a:gd name="connsiteY1" fmla="*/ 2219189 h 2219189"/>
              <a:gd name="connsiteX2" fmla="*/ 5991228 w 7248488"/>
              <a:gd name="connsiteY2" fmla="*/ 89794 h 2219189"/>
              <a:gd name="connsiteX3" fmla="*/ 1270089 w 7248488"/>
              <a:gd name="connsiteY3" fmla="*/ 0 h 2219189"/>
              <a:gd name="connsiteX4" fmla="*/ 0 w 7248488"/>
              <a:gd name="connsiteY4" fmla="*/ 2155051 h 2219189"/>
              <a:gd name="connsiteX0" fmla="*/ 12829 w 7248488"/>
              <a:gd name="connsiteY0" fmla="*/ 2180706 h 2219189"/>
              <a:gd name="connsiteX1" fmla="*/ 7248488 w 7248488"/>
              <a:gd name="connsiteY1" fmla="*/ 2219189 h 2219189"/>
              <a:gd name="connsiteX2" fmla="*/ 5991228 w 7248488"/>
              <a:gd name="connsiteY2" fmla="*/ 89794 h 2219189"/>
              <a:gd name="connsiteX3" fmla="*/ 1270089 w 7248488"/>
              <a:gd name="connsiteY3" fmla="*/ 0 h 2219189"/>
              <a:gd name="connsiteX4" fmla="*/ 0 w 7248488"/>
              <a:gd name="connsiteY4" fmla="*/ 2155051 h 2219189"/>
              <a:gd name="connsiteX0" fmla="*/ 12829 w 7248488"/>
              <a:gd name="connsiteY0" fmla="*/ 2090912 h 2129395"/>
              <a:gd name="connsiteX1" fmla="*/ 7248488 w 7248488"/>
              <a:gd name="connsiteY1" fmla="*/ 2129395 h 2129395"/>
              <a:gd name="connsiteX2" fmla="*/ 5991228 w 7248488"/>
              <a:gd name="connsiteY2" fmla="*/ 0 h 2129395"/>
              <a:gd name="connsiteX3" fmla="*/ 1244431 w 7248488"/>
              <a:gd name="connsiteY3" fmla="*/ 0 h 2129395"/>
              <a:gd name="connsiteX4" fmla="*/ 0 w 7248488"/>
              <a:gd name="connsiteY4" fmla="*/ 2065257 h 2129395"/>
              <a:gd name="connsiteX0" fmla="*/ 28704 w 7264363"/>
              <a:gd name="connsiteY0" fmla="*/ 2090912 h 2129395"/>
              <a:gd name="connsiteX1" fmla="*/ 7264363 w 7264363"/>
              <a:gd name="connsiteY1" fmla="*/ 2129395 h 2129395"/>
              <a:gd name="connsiteX2" fmla="*/ 6007103 w 7264363"/>
              <a:gd name="connsiteY2" fmla="*/ 0 h 2129395"/>
              <a:gd name="connsiteX3" fmla="*/ 1260306 w 7264363"/>
              <a:gd name="connsiteY3" fmla="*/ 0 h 2129395"/>
              <a:gd name="connsiteX4" fmla="*/ 0 w 7264363"/>
              <a:gd name="connsiteY4" fmla="*/ 2093832 h 2129395"/>
              <a:gd name="connsiteX0" fmla="*/ 0 w 7267409"/>
              <a:gd name="connsiteY0" fmla="*/ 2090912 h 2129395"/>
              <a:gd name="connsiteX1" fmla="*/ 7267409 w 7267409"/>
              <a:gd name="connsiteY1" fmla="*/ 2129395 h 2129395"/>
              <a:gd name="connsiteX2" fmla="*/ 6010149 w 7267409"/>
              <a:gd name="connsiteY2" fmla="*/ 0 h 2129395"/>
              <a:gd name="connsiteX3" fmla="*/ 1263352 w 7267409"/>
              <a:gd name="connsiteY3" fmla="*/ 0 h 2129395"/>
              <a:gd name="connsiteX4" fmla="*/ 3046 w 7267409"/>
              <a:gd name="connsiteY4" fmla="*/ 2093832 h 212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7409" h="2129395">
                <a:moveTo>
                  <a:pt x="0" y="2090912"/>
                </a:moveTo>
                <a:lnTo>
                  <a:pt x="7267409" y="2129395"/>
                </a:lnTo>
                <a:lnTo>
                  <a:pt x="6010149" y="0"/>
                </a:lnTo>
                <a:lnTo>
                  <a:pt x="1263352" y="0"/>
                </a:lnTo>
                <a:lnTo>
                  <a:pt x="3046" y="2093832"/>
                </a:lnTo>
              </a:path>
            </a:pathLst>
          </a:custGeom>
          <a:gradFill flip="none" rotWithShape="1">
            <a:gsLst>
              <a:gs pos="0">
                <a:srgbClr val="FFFF00"/>
              </a:gs>
              <a:gs pos="100000">
                <a:srgbClr val="0000FF"/>
              </a:gs>
              <a:gs pos="90000">
                <a:srgbClr val="0000FF"/>
              </a:gs>
            </a:gsLst>
            <a:lin ang="16200000" scaled="0"/>
            <a:tileRect/>
          </a:gradFill>
          <a:ln w="57150" cmpd="sng">
            <a:noFill/>
          </a:ln>
          <a:effectLst/>
        </p:spPr>
        <p:style>
          <a:lnRef idx="2">
            <a:schemeClr val="accent1"/>
          </a:lnRef>
          <a:fillRef idx="0">
            <a:schemeClr val="accent1"/>
          </a:fillRef>
          <a:effectRef idx="1">
            <a:schemeClr val="accent1"/>
          </a:effectRef>
          <a:fontRef idx="minor">
            <a:schemeClr val="tx1"/>
          </a:fontRef>
        </p:style>
        <p:txBody>
          <a:bodyPr lIns="64291" tIns="32146" rIns="64291" bIns="32146" rtlCol="0" anchor="ctr"/>
          <a:lstStyle/>
          <a:p>
            <a:pPr algn="ctr"/>
            <a:r>
              <a:rPr lang="en-US" sz="5000" dirty="0">
                <a:solidFill>
                  <a:srgbClr val="FFFFFF"/>
                </a:solidFill>
                <a:latin typeface="Marker Felt Thin"/>
              </a:rPr>
              <a:t>Surface</a:t>
            </a:r>
          </a:p>
        </p:txBody>
      </p:sp>
      <p:sp>
        <p:nvSpPr>
          <p:cNvPr id="2" name="TextBox 1"/>
          <p:cNvSpPr txBox="1"/>
          <p:nvPr/>
        </p:nvSpPr>
        <p:spPr>
          <a:xfrm>
            <a:off x="4808121" y="4390737"/>
            <a:ext cx="4064946" cy="954107"/>
          </a:xfrm>
          <a:prstGeom prst="rect">
            <a:avLst/>
          </a:prstGeom>
          <a:noFill/>
        </p:spPr>
        <p:txBody>
          <a:bodyPr wrap="square" rtlCol="0">
            <a:spAutoFit/>
          </a:bodyPr>
          <a:lstStyle/>
          <a:p>
            <a:r>
              <a:rPr lang="en-US" sz="2800" dirty="0">
                <a:solidFill>
                  <a:prstClr val="white"/>
                </a:solidFill>
                <a:latin typeface="Calibri"/>
              </a:rPr>
              <a:t>Skill and Concept Development</a:t>
            </a:r>
          </a:p>
        </p:txBody>
      </p:sp>
      <p:sp>
        <p:nvSpPr>
          <p:cNvPr id="6" name="Right Arrow 5"/>
          <p:cNvSpPr/>
          <p:nvPr/>
        </p:nvSpPr>
        <p:spPr>
          <a:xfrm>
            <a:off x="3706276" y="4429325"/>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Calibri"/>
            </a:endParaRPr>
          </a:p>
        </p:txBody>
      </p:sp>
      <p:pic>
        <p:nvPicPr>
          <p:cNvPr id="3" name="Picture 2" descr="GP_pencil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0502" y="5386177"/>
            <a:ext cx="1625560" cy="1752819"/>
          </a:xfrm>
          <a:prstGeom prst="rect">
            <a:avLst/>
          </a:prstGeom>
        </p:spPr>
      </p:pic>
    </p:spTree>
    <p:extLst>
      <p:ext uri="{BB962C8B-B14F-4D97-AF65-F5344CB8AC3E}">
        <p14:creationId xmlns:p14="http://schemas.microsoft.com/office/powerpoint/2010/main" val="1680853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58"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19460"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19461"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19462"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19463"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19464"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19465"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19466"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19467"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19468"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19469"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19470"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19471"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19472"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19473"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19474"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75"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76"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77"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19478"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19479"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19480"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19481"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19482"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83"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19484" name="Text Box 29"/>
          <p:cNvSpPr txBox="1">
            <a:spLocks noChangeArrowheads="1"/>
          </p:cNvSpPr>
          <p:nvPr/>
        </p:nvSpPr>
        <p:spPr bwMode="auto">
          <a:xfrm rot="-2849498">
            <a:off x="1789907" y="2042318"/>
            <a:ext cx="6413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19485"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19486"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19487" name="Line 32"/>
          <p:cNvSpPr>
            <a:spLocks noChangeShapeType="1"/>
          </p:cNvSpPr>
          <p:nvPr/>
        </p:nvSpPr>
        <p:spPr bwMode="auto">
          <a:xfrm flipH="1" flipV="1">
            <a:off x="1676400" y="3657600"/>
            <a:ext cx="2590800" cy="83820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9902401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9238" y="-684213"/>
            <a:ext cx="9932988" cy="7994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28178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63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700"/>
            <a:ext cx="9144000" cy="6829778"/>
          </a:xfrm>
          <a:prstGeom prst="rect">
            <a:avLst/>
          </a:prstGeom>
        </p:spPr>
      </p:pic>
      <p:sp>
        <p:nvSpPr>
          <p:cNvPr id="119814" name="Text Box 6"/>
          <p:cNvSpPr txBox="1">
            <a:spLocks noChangeArrowheads="1"/>
          </p:cNvSpPr>
          <p:nvPr/>
        </p:nvSpPr>
        <p:spPr bwMode="auto">
          <a:xfrm>
            <a:off x="2547322" y="6196147"/>
            <a:ext cx="6596678" cy="646331"/>
          </a:xfrm>
          <a:prstGeom prst="rect">
            <a:avLst/>
          </a:prstGeom>
          <a:solidFill>
            <a:srgbClr val="9ED3D7"/>
          </a:solidFill>
          <a:ln>
            <a:noFill/>
          </a:ln>
          <a:extLst/>
        </p:spPr>
        <p:txBody>
          <a:bodyPr wrap="none">
            <a:spAutoFit/>
          </a:bodyPr>
          <a:lstStyle/>
          <a:p>
            <a:pPr algn="ctr" defTabSz="914400" eaLnBrk="0" fontAlgn="base" hangingPunct="0">
              <a:spcBef>
                <a:spcPct val="0"/>
              </a:spcBef>
              <a:spcAft>
                <a:spcPct val="0"/>
              </a:spcAft>
            </a:pPr>
            <a:r>
              <a:rPr lang="en-US" sz="3600" dirty="0">
                <a:solidFill>
                  <a:srgbClr val="000000"/>
                </a:solidFill>
                <a:latin typeface="Optima" charset="0"/>
                <a:ea typeface="ＭＳ Ｐゴシック" charset="0"/>
                <a:cs typeface="ＭＳ Ｐゴシック" charset="0"/>
              </a:rPr>
              <a:t>Deep Learning is Also Important</a:t>
            </a:r>
            <a:endParaRPr lang="en-US" sz="3600"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0233893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Text Box 3"/>
          <p:cNvSpPr txBox="1">
            <a:spLocks noChangeArrowheads="1"/>
          </p:cNvSpPr>
          <p:nvPr/>
        </p:nvSpPr>
        <p:spPr bwMode="auto">
          <a:xfrm>
            <a:off x="577126" y="304800"/>
            <a:ext cx="8174536" cy="7694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r" defTabSz="914400" eaLnBrk="0" fontAlgn="base" hangingPunct="0">
              <a:spcBef>
                <a:spcPct val="0"/>
              </a:spcBef>
              <a:spcAft>
                <a:spcPct val="0"/>
              </a:spcAft>
            </a:pPr>
            <a:r>
              <a:rPr lang="en-US" sz="4400" dirty="0">
                <a:solidFill>
                  <a:srgbClr val="000000"/>
                </a:solidFill>
                <a:latin typeface="Optima" charset="0"/>
                <a:ea typeface="ＭＳ Ｐゴシック" charset="0"/>
                <a:cs typeface="ＭＳ Ｐゴシック" charset="0"/>
              </a:rPr>
              <a:t>Ways to Facilitate </a:t>
            </a:r>
            <a:r>
              <a:rPr lang="en-US" sz="4400" b="1" dirty="0">
                <a:solidFill>
                  <a:srgbClr val="000000"/>
                </a:solidFill>
                <a:latin typeface="Optima" charset="0"/>
                <a:ea typeface="ＭＳ Ｐゴシック" charset="0"/>
                <a:cs typeface="ＭＳ Ｐゴシック" charset="0"/>
              </a:rPr>
              <a:t>Deep </a:t>
            </a:r>
            <a:r>
              <a:rPr lang="en-US" sz="4400" dirty="0">
                <a:solidFill>
                  <a:srgbClr val="000000"/>
                </a:solidFill>
                <a:latin typeface="Optima" charset="0"/>
                <a:ea typeface="ＭＳ Ｐゴシック" charset="0"/>
                <a:cs typeface="ＭＳ Ｐゴシック" charset="0"/>
              </a:rPr>
              <a:t>Learning</a:t>
            </a:r>
          </a:p>
        </p:txBody>
      </p:sp>
      <p:sp>
        <p:nvSpPr>
          <p:cNvPr id="161796" name="Text Box 4"/>
          <p:cNvSpPr txBox="1">
            <a:spLocks noChangeArrowheads="1"/>
          </p:cNvSpPr>
          <p:nvPr/>
        </p:nvSpPr>
        <p:spPr bwMode="auto">
          <a:xfrm>
            <a:off x="290711" y="1607945"/>
            <a:ext cx="5285951" cy="3970318"/>
          </a:xfrm>
          <a:prstGeom prst="rect">
            <a:avLst/>
          </a:prstGeom>
          <a:solidFill>
            <a:srgbClr val="AEDFC8"/>
          </a:solidFill>
          <a:ln w="57150" cmpd="sng">
            <a:solidFill>
              <a:schemeClr val="tx1"/>
            </a:solidFill>
            <a:miter lim="800000"/>
            <a:headEnd/>
            <a:tailEnd/>
          </a:ln>
          <a:effectLst/>
          <a:extLst/>
        </p:spPr>
        <p:txBody>
          <a:bodyPr wrap="square">
            <a:spAutoFit/>
          </a:bodyPr>
          <a:lstStyle/>
          <a:p>
            <a:r>
              <a:rPr lang="en-US" sz="2800" dirty="0">
                <a:solidFill>
                  <a:prstClr val="black"/>
                </a:solidFill>
                <a:latin typeface="Calibri"/>
              </a:rPr>
              <a:t>Concept mapping (</a:t>
            </a:r>
            <a:r>
              <a:rPr lang="en-US" sz="2800" i="1" dirty="0">
                <a:solidFill>
                  <a:prstClr val="black"/>
                </a:solidFill>
                <a:latin typeface="Calibri"/>
              </a:rPr>
              <a:t>d</a:t>
            </a:r>
            <a:r>
              <a:rPr lang="en-US" sz="2800" dirty="0">
                <a:solidFill>
                  <a:prstClr val="black"/>
                </a:solidFill>
                <a:latin typeface="Calibri"/>
              </a:rPr>
              <a:t>=0.60)</a:t>
            </a:r>
          </a:p>
          <a:p>
            <a:r>
              <a:rPr lang="en-US" sz="2800" dirty="0">
                <a:solidFill>
                  <a:prstClr val="black"/>
                </a:solidFill>
                <a:latin typeface="Calibri"/>
              </a:rPr>
              <a:t> </a:t>
            </a:r>
          </a:p>
          <a:p>
            <a:r>
              <a:rPr lang="en-US" sz="2800" dirty="0" smtClean="0">
                <a:solidFill>
                  <a:prstClr val="black"/>
                </a:solidFill>
                <a:latin typeface="Calibri"/>
              </a:rPr>
              <a:t>Class Discussion (</a:t>
            </a:r>
            <a:r>
              <a:rPr lang="en-US" sz="2800" i="1" dirty="0">
                <a:solidFill>
                  <a:prstClr val="black"/>
                </a:solidFill>
                <a:latin typeface="Calibri"/>
              </a:rPr>
              <a:t>d</a:t>
            </a:r>
            <a:r>
              <a:rPr lang="en-US" sz="2800" dirty="0">
                <a:solidFill>
                  <a:prstClr val="black"/>
                </a:solidFill>
                <a:latin typeface="Calibri"/>
              </a:rPr>
              <a:t>=0.82</a:t>
            </a:r>
            <a:r>
              <a:rPr lang="en-US" sz="2800" dirty="0" smtClean="0">
                <a:solidFill>
                  <a:prstClr val="black"/>
                </a:solidFill>
                <a:latin typeface="Calibri"/>
              </a:rPr>
              <a:t>)</a:t>
            </a:r>
          </a:p>
          <a:p>
            <a:endParaRPr lang="en-US" sz="2800" dirty="0">
              <a:solidFill>
                <a:prstClr val="black"/>
              </a:solidFill>
              <a:latin typeface="Calibri"/>
            </a:endParaRPr>
          </a:p>
          <a:p>
            <a:r>
              <a:rPr lang="en-US" sz="2800" dirty="0" smtClean="0">
                <a:solidFill>
                  <a:prstClr val="black"/>
                </a:solidFill>
                <a:latin typeface="Calibri"/>
              </a:rPr>
              <a:t>Questioning (</a:t>
            </a:r>
            <a:r>
              <a:rPr lang="en-US" sz="2800" i="1" dirty="0">
                <a:solidFill>
                  <a:prstClr val="black"/>
                </a:solidFill>
              </a:rPr>
              <a:t>d</a:t>
            </a:r>
            <a:r>
              <a:rPr lang="en-US" sz="2800" dirty="0">
                <a:solidFill>
                  <a:prstClr val="black"/>
                </a:solidFill>
              </a:rPr>
              <a:t>=</a:t>
            </a:r>
            <a:r>
              <a:rPr lang="en-US" sz="2800" dirty="0" smtClean="0">
                <a:solidFill>
                  <a:prstClr val="black"/>
                </a:solidFill>
              </a:rPr>
              <a:t>0.48)</a:t>
            </a:r>
            <a:endParaRPr lang="en-US" sz="2800" dirty="0">
              <a:solidFill>
                <a:prstClr val="black"/>
              </a:solidFill>
              <a:latin typeface="Calibri"/>
            </a:endParaRPr>
          </a:p>
          <a:p>
            <a:r>
              <a:rPr lang="en-US" sz="2800" dirty="0">
                <a:solidFill>
                  <a:prstClr val="black"/>
                </a:solidFill>
                <a:latin typeface="Calibri"/>
              </a:rPr>
              <a:t> </a:t>
            </a:r>
          </a:p>
          <a:p>
            <a:r>
              <a:rPr lang="en-US" sz="2800" dirty="0">
                <a:solidFill>
                  <a:prstClr val="black"/>
                </a:solidFill>
                <a:latin typeface="Calibri"/>
              </a:rPr>
              <a:t>Metacognitive strategies (</a:t>
            </a:r>
            <a:r>
              <a:rPr lang="en-US" sz="2800" i="1" dirty="0">
                <a:solidFill>
                  <a:prstClr val="black"/>
                </a:solidFill>
                <a:latin typeface="Calibri"/>
              </a:rPr>
              <a:t>d</a:t>
            </a:r>
            <a:r>
              <a:rPr lang="en-US" sz="2800" dirty="0">
                <a:solidFill>
                  <a:prstClr val="black"/>
                </a:solidFill>
                <a:latin typeface="Calibri"/>
              </a:rPr>
              <a:t>=0.69)</a:t>
            </a:r>
          </a:p>
          <a:p>
            <a:r>
              <a:rPr lang="en-US" sz="2800" dirty="0">
                <a:solidFill>
                  <a:prstClr val="black"/>
                </a:solidFill>
                <a:latin typeface="Calibri"/>
              </a:rPr>
              <a:t> </a:t>
            </a:r>
          </a:p>
          <a:p>
            <a:r>
              <a:rPr lang="en-US" sz="2800" dirty="0">
                <a:solidFill>
                  <a:prstClr val="black"/>
                </a:solidFill>
                <a:latin typeface="Calibri"/>
              </a:rPr>
              <a:t>Reciprocal teaching (</a:t>
            </a:r>
            <a:r>
              <a:rPr lang="en-US" sz="2800" i="1" dirty="0">
                <a:solidFill>
                  <a:prstClr val="black"/>
                </a:solidFill>
                <a:latin typeface="Calibri"/>
              </a:rPr>
              <a:t>d</a:t>
            </a:r>
            <a:r>
              <a:rPr lang="en-US" sz="2800" dirty="0">
                <a:solidFill>
                  <a:prstClr val="black"/>
                </a:solidFill>
                <a:latin typeface="Calibri"/>
              </a:rPr>
              <a:t>=0.74)</a:t>
            </a:r>
          </a:p>
        </p:txBody>
      </p:sp>
      <p:pic>
        <p:nvPicPr>
          <p:cNvPr id="2" name="Picture 1" descr="thebrai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91672" y="1950635"/>
            <a:ext cx="3001107" cy="3529302"/>
          </a:xfrm>
          <a:prstGeom prst="rect">
            <a:avLst/>
          </a:prstGeom>
          <a:solidFill>
            <a:srgbClr val="8FCA6D"/>
          </a:solid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89018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9507" y="566082"/>
            <a:ext cx="4459968" cy="5632311"/>
          </a:xfrm>
          <a:prstGeom prst="rect">
            <a:avLst/>
          </a:prstGeom>
          <a:noFill/>
        </p:spPr>
        <p:txBody>
          <a:bodyPr wrap="square" rtlCol="0">
            <a:spAutoFit/>
          </a:bodyPr>
          <a:lstStyle/>
          <a:p>
            <a:r>
              <a:rPr lang="en-US" sz="4000" dirty="0">
                <a:solidFill>
                  <a:prstClr val="black"/>
                </a:solidFill>
                <a:latin typeface="Calibri"/>
              </a:rPr>
              <a:t>Deep learning approaches don</a:t>
            </a:r>
            <a:r>
              <a:rPr lang="uk-UA" sz="4000" dirty="0">
                <a:solidFill>
                  <a:prstClr val="black"/>
                </a:solidFill>
                <a:latin typeface="Calibri"/>
              </a:rPr>
              <a:t>’</a:t>
            </a:r>
            <a:r>
              <a:rPr lang="en-US" sz="4000" dirty="0">
                <a:solidFill>
                  <a:prstClr val="black"/>
                </a:solidFill>
                <a:latin typeface="Calibri"/>
              </a:rPr>
              <a:t>t work any better at developing surface learning than surface learning strategies work to develop deep understanding. </a:t>
            </a:r>
          </a:p>
        </p:txBody>
      </p:sp>
      <p:pic>
        <p:nvPicPr>
          <p:cNvPr id="3" name="Picture 7"/>
          <p:cNvPicPr>
            <a:picLocks noChangeAspect="1" noChangeArrowheads="1"/>
          </p:cNvPicPr>
          <p:nvPr/>
        </p:nvPicPr>
        <p:blipFill>
          <a:blip r:embed="rId2" cstate="email">
            <a:alphaModFix amt="51000"/>
            <a:extLst>
              <a:ext uri="{28A0092B-C50C-407E-A947-70E740481C1C}">
                <a14:useLocalDpi xmlns:a14="http://schemas.microsoft.com/office/drawing/2010/main"/>
              </a:ext>
            </a:extLst>
          </a:blip>
          <a:srcRect/>
          <a:stretch>
            <a:fillRect/>
          </a:stretch>
        </p:blipFill>
        <p:spPr bwMode="auto">
          <a:xfrm>
            <a:off x="4689475" y="0"/>
            <a:ext cx="4454525" cy="6858000"/>
          </a:xfrm>
          <a:prstGeom prst="rect">
            <a:avLst/>
          </a:prstGeom>
          <a:noFill/>
          <a:extLst>
            <a:ext uri="{909E8E84-426E-40dd-AFC4-6F175D3DCCD1}">
              <a14:hiddenFill xmlns:a14="http://schemas.microsoft.com/office/drawing/2010/main" xmlns="">
                <a:solidFill>
                  <a:srgbClr val="FFFFFF">
                    <a:alpha val="50999"/>
                  </a:srgbClr>
                </a:solidFill>
              </a14:hiddenFill>
            </a:ext>
          </a:extLst>
        </p:spPr>
      </p:pic>
    </p:spTree>
    <p:extLst>
      <p:ext uri="{BB962C8B-B14F-4D97-AF65-F5344CB8AC3E}">
        <p14:creationId xmlns:p14="http://schemas.microsoft.com/office/powerpoint/2010/main" val="23537122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6669" y="876857"/>
            <a:ext cx="6431586" cy="4823690"/>
          </a:xfrm>
          <a:prstGeom prst="rect">
            <a:avLst/>
          </a:prstGeom>
        </p:spPr>
      </p:pic>
      <p:sp>
        <p:nvSpPr>
          <p:cNvPr id="3" name="TextBox 2"/>
          <p:cNvSpPr txBox="1"/>
          <p:nvPr/>
        </p:nvSpPr>
        <p:spPr>
          <a:xfrm>
            <a:off x="6804134" y="6153113"/>
            <a:ext cx="650388" cy="369332"/>
          </a:xfrm>
          <a:prstGeom prst="rect">
            <a:avLst/>
          </a:prstGeom>
          <a:solidFill>
            <a:srgbClr val="FFFF00"/>
          </a:solidFill>
        </p:spPr>
        <p:txBody>
          <a:bodyPr wrap="none" rtlCol="0">
            <a:spAutoFit/>
          </a:bodyPr>
          <a:lstStyle/>
          <a:p>
            <a:r>
              <a:rPr lang="en-US" dirty="0" smtClean="0">
                <a:solidFill>
                  <a:prstClr val="black"/>
                </a:solidFill>
                <a:latin typeface="Calibri"/>
              </a:rPr>
              <a:t>p. 82</a:t>
            </a:r>
            <a:endParaRPr lang="en-US" dirty="0">
              <a:solidFill>
                <a:prstClr val="black"/>
              </a:solidFill>
              <a:latin typeface="Calibri"/>
            </a:endParaRPr>
          </a:p>
        </p:txBody>
      </p:sp>
    </p:spTree>
    <p:extLst>
      <p:ext uri="{BB962C8B-B14F-4D97-AF65-F5344CB8AC3E}">
        <p14:creationId xmlns:p14="http://schemas.microsoft.com/office/powerpoint/2010/main" val="27543836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642987" y="446753"/>
            <a:ext cx="7772400" cy="75104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3600" dirty="0" smtClean="0">
                <a:solidFill>
                  <a:prstClr val="black"/>
                </a:solidFill>
                <a:latin typeface="Optima" charset="0"/>
                <a:ea typeface="ＭＳ Ｐゴシック"/>
                <a:cs typeface="ＭＳ Ｐゴシック"/>
              </a:rPr>
              <a:t>Discussion Roundtable</a:t>
            </a:r>
            <a:endParaRPr lang="en-US" sz="3600" dirty="0">
              <a:solidFill>
                <a:prstClr val="black"/>
              </a:solidFill>
              <a:latin typeface="Calibri"/>
              <a:ea typeface="ＭＳ Ｐゴシック"/>
              <a:cs typeface="ＭＳ Ｐゴシック"/>
            </a:endParaRPr>
          </a:p>
        </p:txBody>
      </p:sp>
      <p:graphicFrame>
        <p:nvGraphicFramePr>
          <p:cNvPr id="6" name="Group 3"/>
          <p:cNvGraphicFramePr>
            <a:graphicFrameLocks/>
          </p:cNvGraphicFramePr>
          <p:nvPr>
            <p:extLst>
              <p:ext uri="{D42A27DB-BD31-4B8C-83A1-F6EECF244321}">
                <p14:modId xmlns:p14="http://schemas.microsoft.com/office/powerpoint/2010/main" val="2703610157"/>
              </p:ext>
            </p:extLst>
          </p:nvPr>
        </p:nvGraphicFramePr>
        <p:xfrm>
          <a:off x="685800" y="1243929"/>
          <a:ext cx="7772400" cy="4114800"/>
        </p:xfrm>
        <a:graphic>
          <a:graphicData uri="http://schemas.openxmlformats.org/drawingml/2006/table">
            <a:tbl>
              <a:tblPr/>
              <a:tblGrid>
                <a:gridCol w="3886200"/>
                <a:gridCol w="3886200"/>
              </a:tblGrid>
              <a:tr h="2057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1 My notes</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  What ___ said           2</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57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3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What ___ said</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                              4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What ___ said</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Diamond 6"/>
          <p:cNvSpPr/>
          <p:nvPr/>
        </p:nvSpPr>
        <p:spPr>
          <a:xfrm>
            <a:off x="2667000" y="2057400"/>
            <a:ext cx="3733800" cy="2510842"/>
          </a:xfrm>
          <a:prstGeom prst="diamond">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r>
              <a:rPr lang="en-US" sz="2400" dirty="0">
                <a:solidFill>
                  <a:srgbClr val="262673"/>
                </a:solidFill>
                <a:latin typeface="Calibri"/>
                <a:ea typeface="ＭＳ Ｐゴシック"/>
                <a:cs typeface="ＭＳ Ｐゴシック"/>
              </a:rPr>
              <a:t>5</a:t>
            </a:r>
          </a:p>
          <a:p>
            <a:pPr algn="ctr" defTabSz="914400" eaLnBrk="0" fontAlgn="base" hangingPunct="0">
              <a:spcBef>
                <a:spcPct val="0"/>
              </a:spcBef>
              <a:spcAft>
                <a:spcPct val="0"/>
              </a:spcAft>
            </a:pPr>
            <a:r>
              <a:rPr lang="en-US" sz="2400" dirty="0">
                <a:solidFill>
                  <a:srgbClr val="262673"/>
                </a:solidFill>
                <a:latin typeface="Calibri"/>
                <a:ea typeface="ＭＳ Ｐゴシック"/>
                <a:cs typeface="ＭＳ Ｐゴシック"/>
              </a:rPr>
              <a:t>Independent</a:t>
            </a:r>
          </a:p>
          <a:p>
            <a:pPr algn="ctr" defTabSz="914400" eaLnBrk="0" fontAlgn="base" hangingPunct="0">
              <a:spcBef>
                <a:spcPct val="0"/>
              </a:spcBef>
              <a:spcAft>
                <a:spcPct val="0"/>
              </a:spcAft>
            </a:pPr>
            <a:r>
              <a:rPr lang="en-US" sz="2400" dirty="0">
                <a:solidFill>
                  <a:srgbClr val="262673"/>
                </a:solidFill>
                <a:latin typeface="Calibri"/>
                <a:ea typeface="ＭＳ Ｐゴシック"/>
                <a:cs typeface="ＭＳ Ｐゴシック"/>
              </a:rPr>
              <a:t>Summary</a:t>
            </a:r>
          </a:p>
        </p:txBody>
      </p:sp>
      <p:sp>
        <p:nvSpPr>
          <p:cNvPr id="2" name="Rectangle 1"/>
          <p:cNvSpPr/>
          <p:nvPr/>
        </p:nvSpPr>
        <p:spPr>
          <a:xfrm>
            <a:off x="1666067" y="5766640"/>
            <a:ext cx="5894082" cy="830997"/>
          </a:xfrm>
          <a:prstGeom prst="rect">
            <a:avLst/>
          </a:prstGeom>
          <a:solidFill>
            <a:srgbClr val="FFFF00"/>
          </a:solidFill>
        </p:spPr>
        <p:txBody>
          <a:bodyPr wrap="square">
            <a:spAutoFit/>
          </a:bodyPr>
          <a:lstStyle/>
          <a:p>
            <a:pPr algn="ctr"/>
            <a:r>
              <a:rPr lang="en-US" sz="2400" dirty="0" smtClean="0">
                <a:solidFill>
                  <a:prstClr val="black"/>
                </a:solidFill>
                <a:latin typeface="Calibri"/>
              </a:rPr>
              <a:t>Deep Acquisition and Deep </a:t>
            </a:r>
            <a:r>
              <a:rPr lang="en-US" sz="2400" dirty="0">
                <a:solidFill>
                  <a:prstClr val="black"/>
                </a:solidFill>
                <a:latin typeface="Calibri"/>
              </a:rPr>
              <a:t>C</a:t>
            </a:r>
            <a:r>
              <a:rPr lang="en-US" sz="2400" dirty="0" smtClean="0">
                <a:solidFill>
                  <a:prstClr val="black"/>
                </a:solidFill>
                <a:latin typeface="Calibri"/>
              </a:rPr>
              <a:t>onsolidation </a:t>
            </a:r>
          </a:p>
          <a:p>
            <a:pPr algn="ctr"/>
            <a:r>
              <a:rPr lang="en-US" sz="2400" dirty="0" smtClean="0">
                <a:solidFill>
                  <a:prstClr val="black"/>
                </a:solidFill>
                <a:latin typeface="Calibri"/>
              </a:rPr>
              <a:t>p. 76-77</a:t>
            </a:r>
            <a:endParaRPr lang="en-US" sz="2400" dirty="0">
              <a:solidFill>
                <a:prstClr val="black"/>
              </a:solidFill>
              <a:latin typeface="Calibri"/>
            </a:endParaRPr>
          </a:p>
        </p:txBody>
      </p:sp>
    </p:spTree>
    <p:extLst>
      <p:ext uri="{BB962C8B-B14F-4D97-AF65-F5344CB8AC3E}">
        <p14:creationId xmlns:p14="http://schemas.microsoft.com/office/powerpoint/2010/main" val="1807720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209"/>
        <p:cNvGrpSpPr/>
        <p:nvPr/>
      </p:nvGrpSpPr>
      <p:grpSpPr>
        <a:xfrm>
          <a:off x="0" y="0"/>
          <a:ext cx="0" cy="0"/>
          <a:chOff x="0" y="0"/>
          <a:chExt cx="0" cy="0"/>
        </a:xfrm>
      </p:grpSpPr>
      <p:sp>
        <p:nvSpPr>
          <p:cNvPr id="2" name="TextBox 1"/>
          <p:cNvSpPr txBox="1"/>
          <p:nvPr/>
        </p:nvSpPr>
        <p:spPr>
          <a:xfrm>
            <a:off x="211627" y="853219"/>
            <a:ext cx="3673413" cy="5078314"/>
          </a:xfrm>
          <a:prstGeom prst="rect">
            <a:avLst/>
          </a:prstGeom>
          <a:noFill/>
        </p:spPr>
        <p:txBody>
          <a:bodyPr wrap="square" rtlCol="0">
            <a:spAutoFit/>
          </a:bodyPr>
          <a:lstStyle/>
          <a:p>
            <a:pPr algn="ctr"/>
            <a:r>
              <a:rPr lang="en-US" sz="3600" dirty="0" smtClean="0">
                <a:solidFill>
                  <a:prstClr val="black"/>
                </a:solidFill>
                <a:latin typeface="Century Gothic"/>
                <a:cs typeface="Century Gothic"/>
              </a:rPr>
              <a:t>Graphic organizers and concept maps are an intermediate step to something else —discussion or writing.</a:t>
            </a:r>
            <a:endParaRPr lang="en-US" sz="3600" dirty="0">
              <a:solidFill>
                <a:prstClr val="black"/>
              </a:solidFill>
              <a:latin typeface="Century Gothic"/>
              <a:cs typeface="Century Gothic"/>
            </a:endParaRPr>
          </a:p>
        </p:txBody>
      </p:sp>
      <p:pic>
        <p:nvPicPr>
          <p:cNvPr id="3" name="Picture 2" descr="IMG_557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0500" y="0"/>
            <a:ext cx="5143500" cy="6858000"/>
          </a:xfrm>
          <a:prstGeom prst="rect">
            <a:avLst/>
          </a:prstGeom>
        </p:spPr>
      </p:pic>
    </p:spTree>
    <p:extLst>
      <p:ext uri="{BB962C8B-B14F-4D97-AF65-F5344CB8AC3E}">
        <p14:creationId xmlns:p14="http://schemas.microsoft.com/office/powerpoint/2010/main" val="2809309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 y="426720"/>
            <a:ext cx="8341360" cy="4524315"/>
          </a:xfrm>
          <a:prstGeom prst="rect">
            <a:avLst/>
          </a:prstGeom>
          <a:noFill/>
        </p:spPr>
        <p:txBody>
          <a:bodyPr wrap="square" rtlCol="0">
            <a:spAutoFit/>
          </a:bodyPr>
          <a:lstStyle/>
          <a:p>
            <a:r>
              <a:rPr lang="en-US" dirty="0" smtClean="0"/>
              <a:t>Text Rendering:  National School of ? </a:t>
            </a:r>
          </a:p>
          <a:p>
            <a:r>
              <a:rPr lang="en-US" dirty="0" smtClean="0"/>
              <a:t>Go around and say a sentence</a:t>
            </a:r>
          </a:p>
          <a:p>
            <a:r>
              <a:rPr lang="en-US" dirty="0" smtClean="0"/>
              <a:t>Round 2- only say phrases </a:t>
            </a:r>
          </a:p>
          <a:p>
            <a:r>
              <a:rPr lang="en-US" dirty="0" smtClean="0"/>
              <a:t>Round 3- say one word</a:t>
            </a:r>
          </a:p>
          <a:p>
            <a:r>
              <a:rPr lang="en-US" dirty="0" smtClean="0"/>
              <a:t>Group Discussion- what words emerge after discussion</a:t>
            </a:r>
          </a:p>
          <a:p>
            <a:r>
              <a:rPr lang="en-US" dirty="0" smtClean="0"/>
              <a:t>What do you think was the most important part of the text?</a:t>
            </a:r>
          </a:p>
          <a:p>
            <a:endParaRPr lang="en-US" dirty="0"/>
          </a:p>
          <a:p>
            <a:r>
              <a:rPr lang="en-US" dirty="0" smtClean="0"/>
              <a:t>Page 73:</a:t>
            </a:r>
          </a:p>
          <a:p>
            <a:endParaRPr lang="en-US" dirty="0"/>
          </a:p>
          <a:p>
            <a:r>
              <a:rPr lang="en-US" dirty="0" smtClean="0"/>
              <a:t>Have to report to group.</a:t>
            </a:r>
          </a:p>
          <a:p>
            <a:r>
              <a:rPr lang="en-US" dirty="0" smtClean="0"/>
              <a:t>Listen to others- your thinking evolves and phrase changes.  </a:t>
            </a:r>
          </a:p>
          <a:p>
            <a:r>
              <a:rPr lang="en-US" dirty="0" smtClean="0"/>
              <a:t>Word may not have come from original thinking</a:t>
            </a:r>
          </a:p>
          <a:p>
            <a:r>
              <a:rPr lang="en-US" dirty="0" smtClean="0"/>
              <a:t>No right answer</a:t>
            </a:r>
          </a:p>
          <a:p>
            <a:r>
              <a:rPr lang="en-US" dirty="0" smtClean="0"/>
              <a:t>Scribe write down nouns and write something </a:t>
            </a:r>
          </a:p>
          <a:p>
            <a:r>
              <a:rPr lang="en-US" dirty="0" smtClean="0"/>
              <a:t>Write down who said it for accountability</a:t>
            </a:r>
          </a:p>
          <a:p>
            <a:endParaRPr lang="en-US" dirty="0"/>
          </a:p>
        </p:txBody>
      </p:sp>
    </p:spTree>
    <p:extLst>
      <p:ext uri="{BB962C8B-B14F-4D97-AF65-F5344CB8AC3E}">
        <p14:creationId xmlns:p14="http://schemas.microsoft.com/office/powerpoint/2010/main" val="2352982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204"/>
        <p:cNvGrpSpPr/>
        <p:nvPr/>
      </p:nvGrpSpPr>
      <p:grpSpPr>
        <a:xfrm>
          <a:off x="0" y="0"/>
          <a:ext cx="0" cy="0"/>
          <a:chOff x="0" y="0"/>
          <a:chExt cx="0" cy="0"/>
        </a:xfrm>
      </p:grpSpPr>
      <p:pic>
        <p:nvPicPr>
          <p:cNvPr id="4" name="Picture 3" descr="Graphic Organizer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1502" y="951090"/>
            <a:ext cx="5815411" cy="4361558"/>
          </a:xfrm>
          <a:prstGeom prst="rect">
            <a:avLst/>
          </a:prstGeom>
          <a:ln>
            <a:noFill/>
          </a:ln>
          <a:effectLst>
            <a:outerShdw blurRad="190500" algn="tl" rotWithShape="0">
              <a:srgbClr val="000000">
                <a:alpha val="70000"/>
              </a:srgbClr>
            </a:outerShdw>
          </a:effectLst>
        </p:spPr>
      </p:pic>
      <p:sp>
        <p:nvSpPr>
          <p:cNvPr id="3" name="TextBox 2"/>
          <p:cNvSpPr txBox="1"/>
          <p:nvPr/>
        </p:nvSpPr>
        <p:spPr>
          <a:xfrm>
            <a:off x="221262" y="440119"/>
            <a:ext cx="4175167"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dirty="0">
                <a:solidFill>
                  <a:prstClr val="white"/>
                </a:solidFill>
                <a:latin typeface="Calibri"/>
              </a:rPr>
              <a:t>C</a:t>
            </a:r>
            <a:r>
              <a:rPr lang="en-US" sz="3200" dirty="0" smtClean="0">
                <a:solidFill>
                  <a:prstClr val="white"/>
                </a:solidFill>
                <a:latin typeface="Calibri"/>
              </a:rPr>
              <a:t>oncept maps foster </a:t>
            </a:r>
            <a:r>
              <a:rPr lang="en-US" sz="4000" dirty="0" smtClean="0">
                <a:solidFill>
                  <a:prstClr val="white"/>
                </a:solidFill>
                <a:latin typeface="Calibri"/>
              </a:rPr>
              <a:t>connections</a:t>
            </a:r>
            <a:r>
              <a:rPr lang="en-US" sz="3200" dirty="0" smtClean="0">
                <a:solidFill>
                  <a:prstClr val="white"/>
                </a:solidFill>
                <a:latin typeface="Calibri"/>
              </a:rPr>
              <a:t>, but only when </a:t>
            </a:r>
            <a:r>
              <a:rPr lang="en-US" sz="4000" dirty="0" smtClean="0">
                <a:solidFill>
                  <a:prstClr val="white"/>
                </a:solidFill>
                <a:latin typeface="Calibri"/>
              </a:rPr>
              <a:t>students</a:t>
            </a:r>
            <a:r>
              <a:rPr lang="en-US" sz="3200" dirty="0" smtClean="0">
                <a:solidFill>
                  <a:prstClr val="white"/>
                </a:solidFill>
                <a:latin typeface="Calibri"/>
              </a:rPr>
              <a:t> create them. </a:t>
            </a:r>
            <a:endParaRPr lang="en-US" sz="3200" dirty="0">
              <a:solidFill>
                <a:prstClr val="white"/>
              </a:solidFill>
              <a:latin typeface="Calibri"/>
            </a:endParaRPr>
          </a:p>
        </p:txBody>
      </p:sp>
      <p:sp>
        <p:nvSpPr>
          <p:cNvPr id="5" name="TextBox 4"/>
          <p:cNvSpPr txBox="1"/>
          <p:nvPr/>
        </p:nvSpPr>
        <p:spPr>
          <a:xfrm>
            <a:off x="481010" y="4799845"/>
            <a:ext cx="5387312" cy="14465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400" dirty="0" smtClean="0">
                <a:solidFill>
                  <a:prstClr val="white"/>
                </a:solidFill>
                <a:latin typeface="Calibri"/>
              </a:rPr>
              <a:t>Transformation</a:t>
            </a:r>
            <a:r>
              <a:rPr lang="en-US" sz="3200" dirty="0" smtClean="0">
                <a:solidFill>
                  <a:prstClr val="white"/>
                </a:solidFill>
                <a:latin typeface="Calibri"/>
              </a:rPr>
              <a:t> of knowledge, not </a:t>
            </a:r>
            <a:r>
              <a:rPr lang="en-US" sz="4400" dirty="0" smtClean="0">
                <a:solidFill>
                  <a:prstClr val="white"/>
                </a:solidFill>
                <a:latin typeface="Calibri"/>
              </a:rPr>
              <a:t>replication</a:t>
            </a:r>
            <a:r>
              <a:rPr lang="en-US" sz="3200" dirty="0" smtClean="0">
                <a:solidFill>
                  <a:prstClr val="white"/>
                </a:solidFill>
                <a:latin typeface="Calibri"/>
              </a:rPr>
              <a:t>. </a:t>
            </a:r>
            <a:endParaRPr lang="en-US" sz="3200" dirty="0">
              <a:solidFill>
                <a:prstClr val="white"/>
              </a:solidFill>
              <a:latin typeface="Calibri"/>
            </a:endParaRPr>
          </a:p>
        </p:txBody>
      </p:sp>
      <p:sp>
        <p:nvSpPr>
          <p:cNvPr id="6" name="TextBox 5"/>
          <p:cNvSpPr txBox="1"/>
          <p:nvPr/>
        </p:nvSpPr>
        <p:spPr>
          <a:xfrm>
            <a:off x="6590889" y="5818811"/>
            <a:ext cx="1373543" cy="461665"/>
          </a:xfrm>
          <a:prstGeom prst="rect">
            <a:avLst/>
          </a:prstGeom>
          <a:solidFill>
            <a:srgbClr val="FFFF00"/>
          </a:solidFill>
        </p:spPr>
        <p:txBody>
          <a:bodyPr wrap="none" rtlCol="0">
            <a:spAutoFit/>
          </a:bodyPr>
          <a:lstStyle/>
          <a:p>
            <a:r>
              <a:rPr lang="en-US" sz="2400" dirty="0" smtClean="0">
                <a:solidFill>
                  <a:prstClr val="black"/>
                </a:solidFill>
                <a:latin typeface="Calibri"/>
              </a:rPr>
              <a:t>pp. 79-82</a:t>
            </a:r>
            <a:endParaRPr lang="en-US" sz="2400" dirty="0">
              <a:solidFill>
                <a:prstClr val="black"/>
              </a:solidFill>
              <a:latin typeface="Calibri"/>
            </a:endParaRPr>
          </a:p>
        </p:txBody>
      </p:sp>
    </p:spTree>
    <p:extLst>
      <p:ext uri="{BB962C8B-B14F-4D97-AF65-F5344CB8AC3E}">
        <p14:creationId xmlns:p14="http://schemas.microsoft.com/office/powerpoint/2010/main" val="14185299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lackboard.jpg"/>
          <p:cNvPicPr/>
          <p:nvPr/>
        </p:nvPicPr>
        <p:blipFill>
          <a:blip r:embed="rId2" cstate="email">
            <a:extLst>
              <a:ext uri="{28A0092B-C50C-407E-A947-70E740481C1C}">
                <a14:useLocalDpi xmlns:a14="http://schemas.microsoft.com/office/drawing/2010/main"/>
              </a:ext>
            </a:extLst>
          </a:blip>
          <a:stretch>
            <a:fillRect/>
          </a:stretch>
        </p:blipFill>
        <p:spPr>
          <a:xfrm>
            <a:off x="-1115151" y="0"/>
            <a:ext cx="10911213" cy="7179784"/>
          </a:xfrm>
          <a:prstGeom prst="rect">
            <a:avLst/>
          </a:prstGeom>
          <a:ln w="12700">
            <a:miter lim="400000"/>
          </a:ln>
        </p:spPr>
      </p:pic>
      <p:sp>
        <p:nvSpPr>
          <p:cNvPr id="4" name="Freeform 3"/>
          <p:cNvSpPr/>
          <p:nvPr/>
        </p:nvSpPr>
        <p:spPr>
          <a:xfrm>
            <a:off x="-809728" y="3831386"/>
            <a:ext cx="5449906" cy="1993185"/>
          </a:xfrm>
          <a:custGeom>
            <a:avLst/>
            <a:gdLst>
              <a:gd name="connsiteX0" fmla="*/ 128291 w 7248488"/>
              <a:gd name="connsiteY0" fmla="*/ 2180706 h 2219189"/>
              <a:gd name="connsiteX1" fmla="*/ 7248488 w 7248488"/>
              <a:gd name="connsiteY1" fmla="*/ 2219189 h 2219189"/>
              <a:gd name="connsiteX2" fmla="*/ 5991228 w 7248488"/>
              <a:gd name="connsiteY2" fmla="*/ 89794 h 2219189"/>
              <a:gd name="connsiteX3" fmla="*/ 1270089 w 7248488"/>
              <a:gd name="connsiteY3" fmla="*/ 0 h 2219189"/>
              <a:gd name="connsiteX4" fmla="*/ 0 w 7248488"/>
              <a:gd name="connsiteY4" fmla="*/ 2155051 h 2219189"/>
              <a:gd name="connsiteX0" fmla="*/ 12829 w 7248488"/>
              <a:gd name="connsiteY0" fmla="*/ 2180706 h 2219189"/>
              <a:gd name="connsiteX1" fmla="*/ 7248488 w 7248488"/>
              <a:gd name="connsiteY1" fmla="*/ 2219189 h 2219189"/>
              <a:gd name="connsiteX2" fmla="*/ 5991228 w 7248488"/>
              <a:gd name="connsiteY2" fmla="*/ 89794 h 2219189"/>
              <a:gd name="connsiteX3" fmla="*/ 1270089 w 7248488"/>
              <a:gd name="connsiteY3" fmla="*/ 0 h 2219189"/>
              <a:gd name="connsiteX4" fmla="*/ 0 w 7248488"/>
              <a:gd name="connsiteY4" fmla="*/ 2155051 h 2219189"/>
              <a:gd name="connsiteX0" fmla="*/ 12829 w 7248488"/>
              <a:gd name="connsiteY0" fmla="*/ 2090912 h 2129395"/>
              <a:gd name="connsiteX1" fmla="*/ 7248488 w 7248488"/>
              <a:gd name="connsiteY1" fmla="*/ 2129395 h 2129395"/>
              <a:gd name="connsiteX2" fmla="*/ 5991228 w 7248488"/>
              <a:gd name="connsiteY2" fmla="*/ 0 h 2129395"/>
              <a:gd name="connsiteX3" fmla="*/ 1244431 w 7248488"/>
              <a:gd name="connsiteY3" fmla="*/ 0 h 2129395"/>
              <a:gd name="connsiteX4" fmla="*/ 0 w 7248488"/>
              <a:gd name="connsiteY4" fmla="*/ 2065257 h 2129395"/>
              <a:gd name="connsiteX0" fmla="*/ 28704 w 7264363"/>
              <a:gd name="connsiteY0" fmla="*/ 2090912 h 2129395"/>
              <a:gd name="connsiteX1" fmla="*/ 7264363 w 7264363"/>
              <a:gd name="connsiteY1" fmla="*/ 2129395 h 2129395"/>
              <a:gd name="connsiteX2" fmla="*/ 6007103 w 7264363"/>
              <a:gd name="connsiteY2" fmla="*/ 0 h 2129395"/>
              <a:gd name="connsiteX3" fmla="*/ 1260306 w 7264363"/>
              <a:gd name="connsiteY3" fmla="*/ 0 h 2129395"/>
              <a:gd name="connsiteX4" fmla="*/ 0 w 7264363"/>
              <a:gd name="connsiteY4" fmla="*/ 2093832 h 2129395"/>
              <a:gd name="connsiteX0" fmla="*/ 0 w 7267409"/>
              <a:gd name="connsiteY0" fmla="*/ 2090912 h 2129395"/>
              <a:gd name="connsiteX1" fmla="*/ 7267409 w 7267409"/>
              <a:gd name="connsiteY1" fmla="*/ 2129395 h 2129395"/>
              <a:gd name="connsiteX2" fmla="*/ 6010149 w 7267409"/>
              <a:gd name="connsiteY2" fmla="*/ 0 h 2129395"/>
              <a:gd name="connsiteX3" fmla="*/ 1263352 w 7267409"/>
              <a:gd name="connsiteY3" fmla="*/ 0 h 2129395"/>
              <a:gd name="connsiteX4" fmla="*/ 3046 w 7267409"/>
              <a:gd name="connsiteY4" fmla="*/ 2093832 h 212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7409" h="2129395">
                <a:moveTo>
                  <a:pt x="0" y="2090912"/>
                </a:moveTo>
                <a:lnTo>
                  <a:pt x="7267409" y="2129395"/>
                </a:lnTo>
                <a:lnTo>
                  <a:pt x="6010149" y="0"/>
                </a:lnTo>
                <a:lnTo>
                  <a:pt x="1263352" y="0"/>
                </a:lnTo>
                <a:lnTo>
                  <a:pt x="3046" y="2093832"/>
                </a:lnTo>
              </a:path>
            </a:pathLst>
          </a:custGeom>
          <a:gradFill flip="none" rotWithShape="1">
            <a:gsLst>
              <a:gs pos="0">
                <a:srgbClr val="FFFF00"/>
              </a:gs>
              <a:gs pos="100000">
                <a:srgbClr val="0000FF"/>
              </a:gs>
              <a:gs pos="90000">
                <a:srgbClr val="0000FF"/>
              </a:gs>
            </a:gsLst>
            <a:lin ang="16200000" scaled="0"/>
            <a:tileRect/>
          </a:gradFill>
          <a:ln w="57150" cmpd="sng">
            <a:noFill/>
          </a:ln>
          <a:effectLst/>
        </p:spPr>
        <p:style>
          <a:lnRef idx="2">
            <a:schemeClr val="accent1"/>
          </a:lnRef>
          <a:fillRef idx="0">
            <a:schemeClr val="accent1"/>
          </a:fillRef>
          <a:effectRef idx="1">
            <a:schemeClr val="accent1"/>
          </a:effectRef>
          <a:fontRef idx="minor">
            <a:schemeClr val="tx1"/>
          </a:fontRef>
        </p:style>
        <p:txBody>
          <a:bodyPr lIns="64291" tIns="32146" rIns="64291" bIns="32146" rtlCol="0" anchor="ctr"/>
          <a:lstStyle/>
          <a:p>
            <a:pPr algn="ctr"/>
            <a:r>
              <a:rPr lang="en-US" sz="5000" dirty="0">
                <a:solidFill>
                  <a:srgbClr val="FFFFFF"/>
                </a:solidFill>
                <a:latin typeface="Marker Felt Thin"/>
              </a:rPr>
              <a:t>Surface</a:t>
            </a:r>
          </a:p>
        </p:txBody>
      </p:sp>
      <p:sp>
        <p:nvSpPr>
          <p:cNvPr id="8" name="Freeform 7"/>
          <p:cNvSpPr/>
          <p:nvPr/>
        </p:nvSpPr>
        <p:spPr>
          <a:xfrm>
            <a:off x="151877" y="2550047"/>
            <a:ext cx="3565473" cy="1294914"/>
          </a:xfrm>
          <a:custGeom>
            <a:avLst/>
            <a:gdLst>
              <a:gd name="connsiteX0" fmla="*/ 0 w 4741334"/>
              <a:gd name="connsiteY0" fmla="*/ 1676400 h 1676400"/>
              <a:gd name="connsiteX1" fmla="*/ 4741334 w 4741334"/>
              <a:gd name="connsiteY1" fmla="*/ 1667933 h 1676400"/>
              <a:gd name="connsiteX2" fmla="*/ 3725334 w 4741334"/>
              <a:gd name="connsiteY2" fmla="*/ 0 h 1676400"/>
              <a:gd name="connsiteX3" fmla="*/ 999067 w 4741334"/>
              <a:gd name="connsiteY3" fmla="*/ 16933 h 1676400"/>
              <a:gd name="connsiteX4" fmla="*/ 0 w 4741334"/>
              <a:gd name="connsiteY4" fmla="*/ 1676400 h 1676400"/>
              <a:gd name="connsiteX0" fmla="*/ 0 w 4741334"/>
              <a:gd name="connsiteY0" fmla="*/ 1676400 h 1679614"/>
              <a:gd name="connsiteX1" fmla="*/ 4741334 w 4741334"/>
              <a:gd name="connsiteY1" fmla="*/ 1679614 h 1679614"/>
              <a:gd name="connsiteX2" fmla="*/ 3725334 w 4741334"/>
              <a:gd name="connsiteY2" fmla="*/ 0 h 1679614"/>
              <a:gd name="connsiteX3" fmla="*/ 999067 w 4741334"/>
              <a:gd name="connsiteY3" fmla="*/ 16933 h 1679614"/>
              <a:gd name="connsiteX4" fmla="*/ 0 w 4741334"/>
              <a:gd name="connsiteY4" fmla="*/ 1676400 h 1679614"/>
              <a:gd name="connsiteX0" fmla="*/ 0 w 4750257"/>
              <a:gd name="connsiteY0" fmla="*/ 1676400 h 1679614"/>
              <a:gd name="connsiteX1" fmla="*/ 4750257 w 4750257"/>
              <a:gd name="connsiteY1" fmla="*/ 1679614 h 1679614"/>
              <a:gd name="connsiteX2" fmla="*/ 3725334 w 4750257"/>
              <a:gd name="connsiteY2" fmla="*/ 0 h 1679614"/>
              <a:gd name="connsiteX3" fmla="*/ 999067 w 4750257"/>
              <a:gd name="connsiteY3" fmla="*/ 16933 h 1679614"/>
              <a:gd name="connsiteX4" fmla="*/ 0 w 4750257"/>
              <a:gd name="connsiteY4" fmla="*/ 1676400 h 1679614"/>
              <a:gd name="connsiteX0" fmla="*/ 0 w 4750257"/>
              <a:gd name="connsiteY0" fmla="*/ 1699761 h 1702975"/>
              <a:gd name="connsiteX1" fmla="*/ 4750257 w 4750257"/>
              <a:gd name="connsiteY1" fmla="*/ 1702975 h 1702975"/>
              <a:gd name="connsiteX2" fmla="*/ 3725334 w 4750257"/>
              <a:gd name="connsiteY2" fmla="*/ 0 h 1702975"/>
              <a:gd name="connsiteX3" fmla="*/ 999067 w 4750257"/>
              <a:gd name="connsiteY3" fmla="*/ 40294 h 1702975"/>
              <a:gd name="connsiteX4" fmla="*/ 0 w 4750257"/>
              <a:gd name="connsiteY4" fmla="*/ 1699761 h 1702975"/>
              <a:gd name="connsiteX0" fmla="*/ 0 w 4750257"/>
              <a:gd name="connsiteY0" fmla="*/ 1682240 h 1685454"/>
              <a:gd name="connsiteX1" fmla="*/ 4750257 w 4750257"/>
              <a:gd name="connsiteY1" fmla="*/ 1685454 h 1685454"/>
              <a:gd name="connsiteX2" fmla="*/ 3713437 w 4750257"/>
              <a:gd name="connsiteY2" fmla="*/ 0 h 1685454"/>
              <a:gd name="connsiteX3" fmla="*/ 999067 w 4750257"/>
              <a:gd name="connsiteY3" fmla="*/ 22773 h 1685454"/>
              <a:gd name="connsiteX4" fmla="*/ 0 w 4750257"/>
              <a:gd name="connsiteY4" fmla="*/ 1682240 h 1685454"/>
              <a:gd name="connsiteX0" fmla="*/ 0 w 4750257"/>
              <a:gd name="connsiteY0" fmla="*/ 1690616 h 1693830"/>
              <a:gd name="connsiteX1" fmla="*/ 4750257 w 4750257"/>
              <a:gd name="connsiteY1" fmla="*/ 1693830 h 1693830"/>
              <a:gd name="connsiteX2" fmla="*/ 3713437 w 4750257"/>
              <a:gd name="connsiteY2" fmla="*/ 8376 h 1693830"/>
              <a:gd name="connsiteX3" fmla="*/ 824579 w 4750257"/>
              <a:gd name="connsiteY3" fmla="*/ 0 h 1693830"/>
              <a:gd name="connsiteX4" fmla="*/ 0 w 4750257"/>
              <a:gd name="connsiteY4" fmla="*/ 1690616 h 1693830"/>
              <a:gd name="connsiteX0" fmla="*/ 0 w 4750257"/>
              <a:gd name="connsiteY0" fmla="*/ 1713388 h 1716602"/>
              <a:gd name="connsiteX1" fmla="*/ 4750257 w 4750257"/>
              <a:gd name="connsiteY1" fmla="*/ 1716602 h 1716602"/>
              <a:gd name="connsiteX2" fmla="*/ 3903789 w 4750257"/>
              <a:gd name="connsiteY2" fmla="*/ 0 h 1716602"/>
              <a:gd name="connsiteX3" fmla="*/ 824579 w 4750257"/>
              <a:gd name="connsiteY3" fmla="*/ 22772 h 1716602"/>
              <a:gd name="connsiteX4" fmla="*/ 0 w 4750257"/>
              <a:gd name="connsiteY4" fmla="*/ 1713388 h 1716602"/>
              <a:gd name="connsiteX0" fmla="*/ 0 w 4750257"/>
              <a:gd name="connsiteY0" fmla="*/ 1690616 h 1693830"/>
              <a:gd name="connsiteX1" fmla="*/ 4750257 w 4750257"/>
              <a:gd name="connsiteY1" fmla="*/ 1693830 h 1693830"/>
              <a:gd name="connsiteX2" fmla="*/ 3887926 w 4750257"/>
              <a:gd name="connsiteY2" fmla="*/ 39524 h 1693830"/>
              <a:gd name="connsiteX3" fmla="*/ 824579 w 4750257"/>
              <a:gd name="connsiteY3" fmla="*/ 0 h 1693830"/>
              <a:gd name="connsiteX4" fmla="*/ 0 w 4750257"/>
              <a:gd name="connsiteY4" fmla="*/ 1690616 h 169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0257" h="1693830">
                <a:moveTo>
                  <a:pt x="0" y="1690616"/>
                </a:moveTo>
                <a:lnTo>
                  <a:pt x="4750257" y="1693830"/>
                </a:lnTo>
                <a:lnTo>
                  <a:pt x="3887926" y="39524"/>
                </a:lnTo>
                <a:lnTo>
                  <a:pt x="824579" y="0"/>
                </a:lnTo>
                <a:lnTo>
                  <a:pt x="0" y="1690616"/>
                </a:lnTo>
                <a:close/>
              </a:path>
            </a:pathLst>
          </a:custGeom>
          <a:gradFill flip="none" rotWithShape="1">
            <a:gsLst>
              <a:gs pos="0">
                <a:srgbClr val="0000FF"/>
              </a:gs>
              <a:gs pos="100000">
                <a:srgbClr val="008000"/>
              </a:gs>
              <a:gs pos="95000">
                <a:srgbClr val="008000"/>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lIns="64291" tIns="321457" rIns="64291" bIns="0" rtlCol="0" anchor="ctr"/>
          <a:lstStyle/>
          <a:p>
            <a:pPr algn="ctr"/>
            <a:r>
              <a:rPr lang="en-US" sz="4200" dirty="0">
                <a:solidFill>
                  <a:srgbClr val="FFFFFF"/>
                </a:solidFill>
                <a:latin typeface="Marker Felt Thin"/>
              </a:rPr>
              <a:t>Deep</a:t>
            </a:r>
            <a:endParaRPr lang="en-US" sz="4200" dirty="0">
              <a:solidFill>
                <a:srgbClr val="FFFFFF"/>
              </a:solidFill>
              <a:latin typeface="Calibri"/>
            </a:endParaRPr>
          </a:p>
        </p:txBody>
      </p:sp>
      <p:sp>
        <p:nvSpPr>
          <p:cNvPr id="2" name="TextBox 1"/>
          <p:cNvSpPr txBox="1"/>
          <p:nvPr/>
        </p:nvSpPr>
        <p:spPr>
          <a:xfrm>
            <a:off x="4808121" y="4390737"/>
            <a:ext cx="3573879" cy="954107"/>
          </a:xfrm>
          <a:prstGeom prst="rect">
            <a:avLst/>
          </a:prstGeom>
          <a:noFill/>
        </p:spPr>
        <p:txBody>
          <a:bodyPr wrap="square" rtlCol="0">
            <a:spAutoFit/>
          </a:bodyPr>
          <a:lstStyle/>
          <a:p>
            <a:r>
              <a:rPr lang="en-US" sz="2800" dirty="0">
                <a:solidFill>
                  <a:prstClr val="white"/>
                </a:solidFill>
                <a:latin typeface="Calibri"/>
              </a:rPr>
              <a:t>Skill and Concept Development</a:t>
            </a:r>
          </a:p>
        </p:txBody>
      </p:sp>
      <p:sp>
        <p:nvSpPr>
          <p:cNvPr id="3" name="TextBox 2"/>
          <p:cNvSpPr txBox="1"/>
          <p:nvPr/>
        </p:nvSpPr>
        <p:spPr>
          <a:xfrm>
            <a:off x="4640178" y="2459966"/>
            <a:ext cx="4233145" cy="1384995"/>
          </a:xfrm>
          <a:prstGeom prst="rect">
            <a:avLst/>
          </a:prstGeom>
          <a:noFill/>
        </p:spPr>
        <p:txBody>
          <a:bodyPr wrap="square" rtlCol="0">
            <a:spAutoFit/>
          </a:bodyPr>
          <a:lstStyle/>
          <a:p>
            <a:r>
              <a:rPr lang="en-US" sz="2800" dirty="0">
                <a:solidFill>
                  <a:srgbClr val="FFFFFF"/>
                </a:solidFill>
                <a:latin typeface="Calibri"/>
              </a:rPr>
              <a:t>Connections, relationships and schema to organize skills and concepts</a:t>
            </a:r>
          </a:p>
        </p:txBody>
      </p:sp>
      <p:sp>
        <p:nvSpPr>
          <p:cNvPr id="6" name="Right Arrow 5"/>
          <p:cNvSpPr/>
          <p:nvPr/>
        </p:nvSpPr>
        <p:spPr>
          <a:xfrm>
            <a:off x="3706276" y="4429325"/>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Calibri"/>
            </a:endParaRPr>
          </a:p>
        </p:txBody>
      </p:sp>
      <p:sp>
        <p:nvSpPr>
          <p:cNvPr id="12" name="Right Arrow 11"/>
          <p:cNvSpPr/>
          <p:nvPr/>
        </p:nvSpPr>
        <p:spPr>
          <a:xfrm>
            <a:off x="3217072" y="2944084"/>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Calibri"/>
            </a:endParaRPr>
          </a:p>
        </p:txBody>
      </p:sp>
    </p:spTree>
    <p:extLst>
      <p:ext uri="{BB962C8B-B14F-4D97-AF65-F5344CB8AC3E}">
        <p14:creationId xmlns:p14="http://schemas.microsoft.com/office/powerpoint/2010/main" val="1893246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1"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6" name="Picture 9"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 Box 13"/>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1508" name="Text Box 14"/>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1509" name="Text Box 15"/>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21510" name="Text Box 16"/>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1511" name="Text Box 17"/>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1512" name="Text Box 18"/>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21513" name="Text Box 19"/>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21514" name="Text Box 20"/>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21515" name="Text Box 21"/>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21516" name="Text Box 22"/>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21517" name="Text Box 23"/>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21518" name="Text Box 24"/>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21519" name="Text Box 25"/>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21520" name="Text Box 26"/>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21521" name="Text Box 27"/>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21522" name="Line 28"/>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1523" name="Line 29"/>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1524" name="Line 30"/>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1525" name="Text Box 31"/>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21526" name="Text Box 32"/>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21527" name="Text Box 33"/>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21528" name="Text Box 34"/>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21529" name="Text Box 35"/>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21530" name="Rectangle 3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1531" name="Text Box 3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21532" name="Text Box 40"/>
          <p:cNvSpPr txBox="1">
            <a:spLocks noChangeArrowheads="1"/>
          </p:cNvSpPr>
          <p:nvPr/>
        </p:nvSpPr>
        <p:spPr bwMode="auto">
          <a:xfrm rot="-2849498">
            <a:off x="1796257" y="2042318"/>
            <a:ext cx="6413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21533" name="Text Box 41"/>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21534" name="Text Box 42"/>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21536" name="Line 32"/>
          <p:cNvSpPr>
            <a:spLocks noChangeShapeType="1"/>
          </p:cNvSpPr>
          <p:nvPr/>
        </p:nvSpPr>
        <p:spPr bwMode="auto">
          <a:xfrm flipH="1" flipV="1">
            <a:off x="1828800" y="2057400"/>
            <a:ext cx="2514600" cy="243840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236323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810000"/>
            <a:ext cx="9144000" cy="3048000"/>
          </a:xfrm>
          <a:prstGeom prst="rect">
            <a:avLst/>
          </a:prstGeom>
        </p:spPr>
      </p:pic>
      <p:sp>
        <p:nvSpPr>
          <p:cNvPr id="5" name="TextBox 4"/>
          <p:cNvSpPr txBox="1"/>
          <p:nvPr/>
        </p:nvSpPr>
        <p:spPr>
          <a:xfrm>
            <a:off x="2602493" y="1685901"/>
            <a:ext cx="2353729" cy="861774"/>
          </a:xfrm>
          <a:prstGeom prst="rect">
            <a:avLst/>
          </a:prstGeom>
          <a:solidFill>
            <a:srgbClr val="FF0000"/>
          </a:solidFill>
        </p:spPr>
        <p:txBody>
          <a:bodyPr wrap="none" rtlCol="0">
            <a:spAutoFit/>
          </a:bodyPr>
          <a:lstStyle/>
          <a:p>
            <a:r>
              <a:rPr lang="en-US" sz="5000" dirty="0" smtClean="0">
                <a:solidFill>
                  <a:prstClr val="black"/>
                </a:solidFill>
                <a:latin typeface="Calibri"/>
              </a:rPr>
              <a:t>Transfer</a:t>
            </a:r>
            <a:endParaRPr lang="en-US" sz="5000" dirty="0">
              <a:solidFill>
                <a:prstClr val="black"/>
              </a:solidFill>
              <a:latin typeface="Calibri"/>
            </a:endParaRPr>
          </a:p>
        </p:txBody>
      </p:sp>
    </p:spTree>
    <p:extLst>
      <p:ext uri="{BB962C8B-B14F-4D97-AF65-F5344CB8AC3E}">
        <p14:creationId xmlns:p14="http://schemas.microsoft.com/office/powerpoint/2010/main" val="2446821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428" y="2775344"/>
            <a:ext cx="5142275" cy="2446066"/>
          </a:xfrm>
          <a:prstGeom prst="rect">
            <a:avLst/>
          </a:prstGeom>
          <a:noFill/>
        </p:spPr>
        <p:txBody>
          <a:bodyPr wrap="square" rtlCol="0">
            <a:spAutoFit/>
          </a:bodyPr>
          <a:lstStyle/>
          <a:p>
            <a:endParaRPr lang="en-US" dirty="0">
              <a:solidFill>
                <a:prstClr val="black"/>
              </a:solidFill>
              <a:latin typeface="Calibri"/>
            </a:endParaRPr>
          </a:p>
        </p:txBody>
      </p:sp>
      <p:sp>
        <p:nvSpPr>
          <p:cNvPr id="6" name="TextBox 5"/>
          <p:cNvSpPr txBox="1"/>
          <p:nvPr/>
        </p:nvSpPr>
        <p:spPr>
          <a:xfrm rot="10800000" flipV="1">
            <a:off x="658333" y="675995"/>
            <a:ext cx="7632197" cy="5016758"/>
          </a:xfrm>
          <a:prstGeom prst="rect">
            <a:avLst/>
          </a:prstGeom>
          <a:ln w="57150" cmpd="sng">
            <a:solidFill>
              <a:schemeClr val="accent2">
                <a:lumMod val="75000"/>
              </a:schemeClr>
            </a:solid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dirty="0">
                <a:solidFill>
                  <a:prstClr val="black"/>
                </a:solidFill>
                <a:latin typeface="ArialMT"/>
              </a:rPr>
              <a:t>“The ability to transfer is arguably the long-term aim of all education. You truly understand and excel when you can take what you have learned in one way or context and use it in another, on your own.” </a:t>
            </a:r>
          </a:p>
          <a:p>
            <a:pPr algn="r"/>
            <a:r>
              <a:rPr lang="en-US" sz="3200" dirty="0" err="1">
                <a:solidFill>
                  <a:prstClr val="black"/>
                </a:solidFill>
                <a:latin typeface="ArialMT"/>
              </a:rPr>
              <a:t>McTighe</a:t>
            </a:r>
            <a:r>
              <a:rPr lang="en-US" sz="3200" dirty="0">
                <a:solidFill>
                  <a:prstClr val="black"/>
                </a:solidFill>
                <a:latin typeface="ArialMT"/>
              </a:rPr>
              <a:t> &amp; Wiggins, 2011</a:t>
            </a:r>
            <a:endParaRPr lang="en-US" sz="3200" dirty="0">
              <a:solidFill>
                <a:prstClr val="black"/>
              </a:solidFill>
              <a:latin typeface="Calibri"/>
            </a:endParaRPr>
          </a:p>
        </p:txBody>
      </p:sp>
    </p:spTree>
    <p:extLst>
      <p:ext uri="{BB962C8B-B14F-4D97-AF65-F5344CB8AC3E}">
        <p14:creationId xmlns:p14="http://schemas.microsoft.com/office/powerpoint/2010/main" val="2675549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Text Box 3"/>
          <p:cNvSpPr txBox="1">
            <a:spLocks noChangeArrowheads="1"/>
          </p:cNvSpPr>
          <p:nvPr/>
        </p:nvSpPr>
        <p:spPr bwMode="auto">
          <a:xfrm>
            <a:off x="1091784" y="304800"/>
            <a:ext cx="6583854" cy="769441"/>
          </a:xfrm>
          <a:prstGeom prst="rect">
            <a:avLst/>
          </a:prstGeom>
          <a:noFill/>
          <a:ln w="38100" cmpd="sng">
            <a:solidFill>
              <a:schemeClr val="tx1"/>
            </a:solidFill>
            <a:prstDash val="sysDash"/>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pPr algn="r" defTabSz="914400" eaLnBrk="0" fontAlgn="base" hangingPunct="0">
              <a:spcBef>
                <a:spcPct val="0"/>
              </a:spcBef>
              <a:spcAft>
                <a:spcPct val="0"/>
              </a:spcAft>
            </a:pPr>
            <a:r>
              <a:rPr lang="en-US" sz="4400" dirty="0">
                <a:solidFill>
                  <a:srgbClr val="000000"/>
                </a:solidFill>
                <a:latin typeface="Optima" charset="0"/>
                <a:ea typeface="ＭＳ Ｐゴシック" charset="0"/>
                <a:cs typeface="ＭＳ Ｐゴシック" charset="0"/>
              </a:rPr>
              <a:t>Ways to Facilitate </a:t>
            </a:r>
            <a:r>
              <a:rPr lang="en-US" sz="4400" b="1" dirty="0">
                <a:solidFill>
                  <a:srgbClr val="000000"/>
                </a:solidFill>
                <a:latin typeface="Optima" charset="0"/>
                <a:ea typeface="ＭＳ Ｐゴシック" charset="0"/>
                <a:cs typeface="ＭＳ Ｐゴシック" charset="0"/>
              </a:rPr>
              <a:t>Transfer</a:t>
            </a:r>
            <a:endParaRPr lang="en-US" sz="4400" dirty="0">
              <a:solidFill>
                <a:srgbClr val="000000"/>
              </a:solidFill>
              <a:latin typeface="Optima" charset="0"/>
              <a:ea typeface="ＭＳ Ｐゴシック" charset="0"/>
              <a:cs typeface="ＭＳ Ｐゴシック" charset="0"/>
            </a:endParaRPr>
          </a:p>
        </p:txBody>
      </p:sp>
      <p:sp>
        <p:nvSpPr>
          <p:cNvPr id="161796" name="Text Box 4"/>
          <p:cNvSpPr txBox="1">
            <a:spLocks noChangeArrowheads="1"/>
          </p:cNvSpPr>
          <p:nvPr/>
        </p:nvSpPr>
        <p:spPr bwMode="auto">
          <a:xfrm>
            <a:off x="290712" y="1227360"/>
            <a:ext cx="4895372" cy="4893648"/>
          </a:xfrm>
          <a:prstGeom prst="rect">
            <a:avLst/>
          </a:prstGeom>
          <a:solidFill>
            <a:schemeClr val="bg1"/>
          </a:solidFill>
          <a:ln w="57150" cmpd="sng">
            <a:solidFill>
              <a:schemeClr val="tx1"/>
            </a:solidFill>
            <a:miter lim="800000"/>
            <a:headEnd/>
            <a:tailEnd/>
          </a:ln>
          <a:effectLst/>
          <a:extLst/>
        </p:spPr>
        <p:txBody>
          <a:bodyPr wrap="square">
            <a:spAutoFit/>
          </a:bodyPr>
          <a:lstStyle/>
          <a:p>
            <a:r>
              <a:rPr lang="en-US" sz="2600" dirty="0">
                <a:solidFill>
                  <a:prstClr val="black"/>
                </a:solidFill>
                <a:latin typeface="Calibri"/>
              </a:rPr>
              <a:t>Reading across documents to conceptually organize (</a:t>
            </a:r>
            <a:r>
              <a:rPr lang="en-US" sz="2600" i="1" dirty="0">
                <a:solidFill>
                  <a:prstClr val="black"/>
                </a:solidFill>
                <a:latin typeface="Calibri"/>
              </a:rPr>
              <a:t>d</a:t>
            </a:r>
            <a:r>
              <a:rPr lang="en-US" sz="2600" dirty="0">
                <a:solidFill>
                  <a:prstClr val="black"/>
                </a:solidFill>
                <a:latin typeface="Calibri"/>
              </a:rPr>
              <a:t>=0.85)</a:t>
            </a:r>
          </a:p>
          <a:p>
            <a:r>
              <a:rPr lang="en-US" sz="2600" dirty="0">
                <a:solidFill>
                  <a:prstClr val="black"/>
                </a:solidFill>
                <a:latin typeface="Calibri"/>
              </a:rPr>
              <a:t> </a:t>
            </a:r>
          </a:p>
          <a:p>
            <a:r>
              <a:rPr lang="en-US" sz="2600" dirty="0">
                <a:solidFill>
                  <a:prstClr val="black"/>
                </a:solidFill>
                <a:latin typeface="Calibri"/>
              </a:rPr>
              <a:t>Formal discussion, including debates and Socratic seminars (</a:t>
            </a:r>
            <a:r>
              <a:rPr lang="en-US" sz="2600" i="1" dirty="0">
                <a:solidFill>
                  <a:prstClr val="black"/>
                </a:solidFill>
                <a:latin typeface="Calibri"/>
              </a:rPr>
              <a:t>d</a:t>
            </a:r>
            <a:r>
              <a:rPr lang="en-US" sz="2600" dirty="0">
                <a:solidFill>
                  <a:prstClr val="black"/>
                </a:solidFill>
                <a:latin typeface="Calibri"/>
              </a:rPr>
              <a:t>=0.82)</a:t>
            </a:r>
          </a:p>
          <a:p>
            <a:r>
              <a:rPr lang="en-US" sz="2600" dirty="0">
                <a:solidFill>
                  <a:prstClr val="black"/>
                </a:solidFill>
                <a:latin typeface="Calibri"/>
              </a:rPr>
              <a:t> </a:t>
            </a:r>
          </a:p>
          <a:p>
            <a:r>
              <a:rPr lang="en-US" sz="2600" dirty="0">
                <a:solidFill>
                  <a:prstClr val="black"/>
                </a:solidFill>
                <a:latin typeface="Calibri"/>
              </a:rPr>
              <a:t>Problem-solving teaching (</a:t>
            </a:r>
            <a:r>
              <a:rPr lang="en-US" sz="2600" i="1" dirty="0">
                <a:solidFill>
                  <a:prstClr val="black"/>
                </a:solidFill>
                <a:latin typeface="Calibri"/>
              </a:rPr>
              <a:t>d</a:t>
            </a:r>
            <a:r>
              <a:rPr lang="en-US" sz="2600" dirty="0">
                <a:solidFill>
                  <a:prstClr val="black"/>
                </a:solidFill>
                <a:latin typeface="Calibri"/>
              </a:rPr>
              <a:t>=0.61)</a:t>
            </a:r>
          </a:p>
          <a:p>
            <a:r>
              <a:rPr lang="en-US" sz="2600" dirty="0">
                <a:solidFill>
                  <a:prstClr val="black"/>
                </a:solidFill>
                <a:latin typeface="Calibri"/>
              </a:rPr>
              <a:t> </a:t>
            </a:r>
          </a:p>
          <a:p>
            <a:r>
              <a:rPr lang="en-US" sz="2600" dirty="0">
                <a:solidFill>
                  <a:prstClr val="black"/>
                </a:solidFill>
                <a:latin typeface="Calibri"/>
              </a:rPr>
              <a:t>Extended writing (</a:t>
            </a:r>
            <a:r>
              <a:rPr lang="en-US" sz="2600" i="1" dirty="0">
                <a:solidFill>
                  <a:prstClr val="black"/>
                </a:solidFill>
                <a:latin typeface="Calibri"/>
              </a:rPr>
              <a:t>d</a:t>
            </a:r>
            <a:r>
              <a:rPr lang="en-US" sz="2600" dirty="0">
                <a:solidFill>
                  <a:prstClr val="black"/>
                </a:solidFill>
                <a:latin typeface="Calibri"/>
              </a:rPr>
              <a:t>=0.43) </a:t>
            </a:r>
            <a:endParaRPr lang="en-US" sz="2600" dirty="0" smtClean="0">
              <a:solidFill>
                <a:prstClr val="black"/>
              </a:solidFill>
              <a:latin typeface="Calibri"/>
            </a:endParaRPr>
          </a:p>
          <a:p>
            <a:endParaRPr lang="en-US" sz="2600" dirty="0">
              <a:solidFill>
                <a:prstClr val="black"/>
              </a:solidFill>
              <a:latin typeface="Calibri"/>
              <a:ea typeface="ＭＳ Ｐゴシック"/>
              <a:cs typeface="ＭＳ Ｐゴシック"/>
            </a:endParaRPr>
          </a:p>
          <a:p>
            <a:r>
              <a:rPr lang="en-US" sz="2600" dirty="0" smtClean="0">
                <a:solidFill>
                  <a:prstClr val="black"/>
                </a:solidFill>
                <a:latin typeface="Calibri"/>
                <a:ea typeface="ＭＳ Ｐゴシック"/>
                <a:cs typeface="ＭＳ Ｐゴシック"/>
              </a:rPr>
              <a:t>Peer tutoring (</a:t>
            </a:r>
            <a:r>
              <a:rPr lang="en-US" sz="2600" i="1" dirty="0" smtClean="0">
                <a:solidFill>
                  <a:prstClr val="black"/>
                </a:solidFill>
                <a:latin typeface="Calibri"/>
                <a:ea typeface="ＭＳ Ｐゴシック"/>
                <a:cs typeface="ＭＳ Ｐゴシック"/>
              </a:rPr>
              <a:t>d</a:t>
            </a:r>
            <a:r>
              <a:rPr lang="en-US" sz="2600" dirty="0" smtClean="0">
                <a:solidFill>
                  <a:prstClr val="black"/>
                </a:solidFill>
                <a:latin typeface="Calibri"/>
                <a:ea typeface="ＭＳ Ｐゴシック"/>
                <a:cs typeface="ＭＳ Ｐゴシック"/>
              </a:rPr>
              <a:t>=.55)</a:t>
            </a:r>
            <a:endParaRPr lang="en-US" sz="2600" dirty="0">
              <a:solidFill>
                <a:srgbClr val="000000"/>
              </a:solidFill>
              <a:latin typeface="Arial"/>
              <a:ea typeface="ＭＳ Ｐゴシック"/>
              <a:cs typeface="ＭＳ Ｐゴシック"/>
            </a:endParaRPr>
          </a:p>
        </p:txBody>
      </p:sp>
      <p:pic>
        <p:nvPicPr>
          <p:cNvPr id="2" name="Picture 1" descr="7uc52D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6084" y="2302367"/>
            <a:ext cx="3957916" cy="2968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04544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oken-li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901644" y="4719855"/>
            <a:ext cx="5242356" cy="1846659"/>
          </a:xfrm>
          <a:prstGeom prst="rect">
            <a:avLst/>
          </a:prstGeom>
          <a:noFill/>
        </p:spPr>
        <p:txBody>
          <a:bodyPr wrap="square" rtlCol="0">
            <a:spAutoFit/>
          </a:bodyPr>
          <a:lstStyle/>
          <a:p>
            <a:r>
              <a:rPr lang="en-US" sz="3800" dirty="0" smtClean="0"/>
              <a:t>The right approach, at the right time, for the right type of learning.</a:t>
            </a:r>
            <a:endParaRPr lang="en-US" sz="3800" dirty="0"/>
          </a:p>
        </p:txBody>
      </p:sp>
    </p:spTree>
    <p:extLst>
      <p:ext uri="{BB962C8B-B14F-4D97-AF65-F5344CB8AC3E}">
        <p14:creationId xmlns:p14="http://schemas.microsoft.com/office/powerpoint/2010/main" val="19438722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365760"/>
            <a:ext cx="8046720" cy="6186309"/>
          </a:xfrm>
          <a:prstGeom prst="rect">
            <a:avLst/>
          </a:prstGeom>
          <a:noFill/>
        </p:spPr>
        <p:txBody>
          <a:bodyPr wrap="square" rtlCol="0">
            <a:spAutoFit/>
          </a:bodyPr>
          <a:lstStyle/>
          <a:p>
            <a:r>
              <a:rPr lang="en-US" dirty="0" smtClean="0"/>
              <a:t>The Case for Struggle</a:t>
            </a:r>
          </a:p>
          <a:p>
            <a:r>
              <a:rPr lang="en-US" dirty="0" smtClean="0"/>
              <a:t>Transfer comes from struggle</a:t>
            </a:r>
          </a:p>
          <a:p>
            <a:r>
              <a:rPr lang="en-US" dirty="0" smtClean="0"/>
              <a:t>Is there an anti-struggle mentality?</a:t>
            </a:r>
          </a:p>
          <a:p>
            <a:r>
              <a:rPr lang="en-US" dirty="0" smtClean="0"/>
              <a:t>We will not get to transfer without struggle cognitively</a:t>
            </a:r>
          </a:p>
          <a:p>
            <a:r>
              <a:rPr lang="en-US" dirty="0" smtClean="0"/>
              <a:t>Where there is struggle, there is no strength?</a:t>
            </a:r>
          </a:p>
          <a:p>
            <a:r>
              <a:rPr lang="en-US" dirty="0" smtClean="0"/>
              <a:t>Without strong teacher/student relationship- no struggle due to lack of trust</a:t>
            </a:r>
          </a:p>
          <a:p>
            <a:r>
              <a:rPr lang="en-US" dirty="0" smtClean="0"/>
              <a:t>Video on scratcher</a:t>
            </a:r>
          </a:p>
          <a:p>
            <a:r>
              <a:rPr lang="en-US" dirty="0" smtClean="0"/>
              <a:t>Give it a go- Video</a:t>
            </a:r>
          </a:p>
          <a:p>
            <a:r>
              <a:rPr lang="en-US" dirty="0" smtClean="0"/>
              <a:t>Believe in yourself and others- comfortable to struggle</a:t>
            </a:r>
          </a:p>
          <a:p>
            <a:r>
              <a:rPr lang="en-US" dirty="0" smtClean="0"/>
              <a:t>Trusting- growth producing relationships</a:t>
            </a:r>
          </a:p>
          <a:p>
            <a:endParaRPr lang="en-US" dirty="0"/>
          </a:p>
          <a:p>
            <a:endParaRPr lang="en-US" dirty="0" smtClean="0"/>
          </a:p>
          <a:p>
            <a:r>
              <a:rPr lang="en-US" dirty="0" smtClean="0"/>
              <a:t>Name Game:  Story behind the name</a:t>
            </a:r>
          </a:p>
          <a:p>
            <a:r>
              <a:rPr lang="en-US" dirty="0" smtClean="0"/>
              <a:t>Significance of name</a:t>
            </a:r>
          </a:p>
          <a:p>
            <a:endParaRPr lang="en-US" dirty="0"/>
          </a:p>
          <a:p>
            <a:r>
              <a:rPr lang="en-US" dirty="0" smtClean="0"/>
              <a:t>Clarity- with content</a:t>
            </a:r>
          </a:p>
          <a:p>
            <a:endParaRPr lang="en-US" dirty="0"/>
          </a:p>
          <a:p>
            <a:endParaRPr lang="en-US" dirty="0" smtClean="0"/>
          </a:p>
          <a:p>
            <a:r>
              <a:rPr lang="en-US" dirty="0" smtClean="0"/>
              <a:t>More Complex= Less Complex</a:t>
            </a:r>
          </a:p>
          <a:p>
            <a:r>
              <a:rPr lang="en-US" smtClean="0"/>
              <a:t>Easy—Hard</a:t>
            </a:r>
            <a:endParaRPr lang="en-US" dirty="0" smtClean="0"/>
          </a:p>
          <a:p>
            <a:r>
              <a:rPr lang="en-US" dirty="0"/>
              <a:t> </a:t>
            </a:r>
            <a:endParaRPr lang="en-US" dirty="0" smtClean="0"/>
          </a:p>
          <a:p>
            <a:endParaRPr lang="en-US" dirty="0"/>
          </a:p>
        </p:txBody>
      </p:sp>
    </p:spTree>
    <p:extLst>
      <p:ext uri="{BB962C8B-B14F-4D97-AF65-F5344CB8AC3E}">
        <p14:creationId xmlns:p14="http://schemas.microsoft.com/office/powerpoint/2010/main" val="5326705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5" name="Picture 2" descr="thank yo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60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4306" name="Text Box 3"/>
          <p:cNvSpPr txBox="1">
            <a:spLocks noChangeArrowheads="1"/>
          </p:cNvSpPr>
          <p:nvPr/>
        </p:nvSpPr>
        <p:spPr bwMode="auto">
          <a:xfrm>
            <a:off x="2197854" y="5926539"/>
            <a:ext cx="6477000" cy="641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600" dirty="0" err="1" smtClean="0">
                <a:solidFill>
                  <a:srgbClr val="000000"/>
                </a:solidFill>
              </a:rPr>
              <a:t>www.fisherandfrey.com</a:t>
            </a:r>
            <a:endParaRPr lang="en-US" sz="3600" dirty="0" smtClean="0">
              <a:solidFill>
                <a:srgbClr val="000000"/>
              </a:solidFill>
            </a:endParaRPr>
          </a:p>
        </p:txBody>
      </p:sp>
    </p:spTree>
    <p:extLst>
      <p:ext uri="{BB962C8B-B14F-4D97-AF65-F5344CB8AC3E}">
        <p14:creationId xmlns:p14="http://schemas.microsoft.com/office/powerpoint/2010/main" val="13697849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96240"/>
            <a:ext cx="8463280" cy="5078313"/>
          </a:xfrm>
          <a:prstGeom prst="rect">
            <a:avLst/>
          </a:prstGeom>
          <a:noFill/>
        </p:spPr>
        <p:txBody>
          <a:bodyPr wrap="square" rtlCol="0">
            <a:spAutoFit/>
          </a:bodyPr>
          <a:lstStyle/>
          <a:p>
            <a:r>
              <a:rPr lang="en-US" dirty="0" smtClean="0"/>
              <a:t>Not goal to live in high/high</a:t>
            </a:r>
          </a:p>
          <a:p>
            <a:r>
              <a:rPr lang="en-US" dirty="0" smtClean="0"/>
              <a:t>Need to be at the bottom</a:t>
            </a:r>
          </a:p>
          <a:p>
            <a:r>
              <a:rPr lang="en-US" dirty="0" smtClean="0"/>
              <a:t>Productive Failure- from Math</a:t>
            </a:r>
          </a:p>
          <a:p>
            <a:r>
              <a:rPr lang="en-US" dirty="0" err="1" smtClean="0"/>
              <a:t>Kapur</a:t>
            </a:r>
            <a:r>
              <a:rPr lang="en-US" dirty="0" smtClean="0"/>
              <a:t>- Productive Failure</a:t>
            </a:r>
          </a:p>
          <a:p>
            <a:r>
              <a:rPr lang="en-US" dirty="0" smtClean="0"/>
              <a:t>Examine google searches for Productive Failure</a:t>
            </a:r>
          </a:p>
          <a:p>
            <a:r>
              <a:rPr lang="en-US" dirty="0" smtClean="0"/>
              <a:t>The more you struggle the more you will master the information</a:t>
            </a:r>
          </a:p>
          <a:p>
            <a:r>
              <a:rPr lang="en-US" dirty="0" smtClean="0"/>
              <a:t>What if we designed learning for failure?</a:t>
            </a:r>
          </a:p>
          <a:p>
            <a:r>
              <a:rPr lang="en-US" dirty="0" smtClean="0"/>
              <a:t>How do you respond to fail?  Errors are </a:t>
            </a:r>
            <a:r>
              <a:rPr lang="en-US" dirty="0" err="1" smtClean="0"/>
              <a:t>celebrated..opportunities</a:t>
            </a:r>
            <a:r>
              <a:rPr lang="en-US" dirty="0" smtClean="0"/>
              <a:t> to learn</a:t>
            </a:r>
          </a:p>
          <a:p>
            <a:r>
              <a:rPr lang="en-US" dirty="0" smtClean="0"/>
              <a:t>What if we plan for some failure so kids can learn from it.</a:t>
            </a:r>
          </a:p>
          <a:p>
            <a:endParaRPr lang="en-US" dirty="0"/>
          </a:p>
          <a:p>
            <a:r>
              <a:rPr lang="en-US" dirty="0" smtClean="0"/>
              <a:t>How does it work with Literacy?</a:t>
            </a:r>
          </a:p>
          <a:p>
            <a:r>
              <a:rPr lang="en-US" dirty="0" smtClean="0"/>
              <a:t>Keep CALM and Struggle on</a:t>
            </a:r>
          </a:p>
          <a:p>
            <a:endParaRPr lang="en-US" dirty="0"/>
          </a:p>
          <a:p>
            <a:r>
              <a:rPr lang="en-US" dirty="0" smtClean="0"/>
              <a:t>What do you want to take back?</a:t>
            </a:r>
          </a:p>
          <a:p>
            <a:r>
              <a:rPr lang="en-US" dirty="0" smtClean="0"/>
              <a:t>Teacher clarity, surface learning, struggle</a:t>
            </a:r>
          </a:p>
          <a:p>
            <a:endParaRPr lang="en-US" dirty="0"/>
          </a:p>
          <a:p>
            <a:r>
              <a:rPr lang="en-US" dirty="0" smtClean="0"/>
              <a:t>Identify- What do you want </a:t>
            </a:r>
            <a:r>
              <a:rPr lang="en-US" smtClean="0"/>
              <a:t>my school to do?</a:t>
            </a:r>
          </a:p>
          <a:p>
            <a:endParaRPr lang="en-US" dirty="0"/>
          </a:p>
        </p:txBody>
      </p:sp>
    </p:spTree>
    <p:extLst>
      <p:ext uri="{BB962C8B-B14F-4D97-AF65-F5344CB8AC3E}">
        <p14:creationId xmlns:p14="http://schemas.microsoft.com/office/powerpoint/2010/main" val="1620208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2"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5604"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5605"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25606"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5607"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5608"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25609"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25610"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25611"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25612"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25613"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25614"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25615"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25616"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25617"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25618"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19"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20"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21"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25622"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25623"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25624"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25625"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25626"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27"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25628" name="Text Box 29"/>
          <p:cNvSpPr txBox="1">
            <a:spLocks noChangeArrowheads="1"/>
          </p:cNvSpPr>
          <p:nvPr/>
        </p:nvSpPr>
        <p:spPr bwMode="auto">
          <a:xfrm rot="-2849498">
            <a:off x="1783557" y="2042318"/>
            <a:ext cx="6413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25629"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25630"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25631" name="Line 32"/>
          <p:cNvSpPr>
            <a:spLocks noChangeShapeType="1"/>
          </p:cNvSpPr>
          <p:nvPr/>
        </p:nvSpPr>
        <p:spPr bwMode="auto">
          <a:xfrm flipH="1" flipV="1">
            <a:off x="3048000" y="1600200"/>
            <a:ext cx="1295400" cy="281940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66076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1"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698" name="Picture 9"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Text Box 13"/>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9700" name="Text Box 14"/>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9701" name="Text Box 15"/>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29702" name="Text Box 16"/>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9703" name="Text Box 17"/>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9704" name="Text Box 18"/>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29705" name="Text Box 19"/>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29706" name="Text Box 20"/>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29707" name="Text Box 21"/>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29708" name="Text Box 22"/>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29709" name="Text Box 23"/>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29710" name="Text Box 24"/>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29711" name="Text Box 25"/>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29712" name="Text Box 26"/>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29713" name="Text Box 27"/>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29714" name="Line 28"/>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9715" name="Line 29"/>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9716" name="Line 30"/>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9717" name="Text Box 31"/>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29718" name="Text Box 32"/>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29719" name="Text Box 33"/>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29720" name="Text Box 34"/>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29721" name="Text Box 35"/>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29722" name="Rectangle 3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9723" name="Text Box 3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29724" name="Text Box 40"/>
          <p:cNvSpPr txBox="1">
            <a:spLocks noChangeArrowheads="1"/>
          </p:cNvSpPr>
          <p:nvPr/>
        </p:nvSpPr>
        <p:spPr bwMode="auto">
          <a:xfrm rot="-2849498">
            <a:off x="1796257" y="2042318"/>
            <a:ext cx="6413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29725" name="Text Box 41"/>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29726" name="Text Box 42"/>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29727" name="TextBox 1"/>
          <p:cNvSpPr txBox="1">
            <a:spLocks noChangeArrowheads="1"/>
          </p:cNvSpPr>
          <p:nvPr/>
        </p:nvSpPr>
        <p:spPr bwMode="auto">
          <a:xfrm>
            <a:off x="2036763" y="4684713"/>
            <a:ext cx="18466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endParaRPr lang="en-US" sz="2800" b="1" dirty="0">
              <a:solidFill>
                <a:srgbClr val="000000"/>
              </a:solidFill>
            </a:endParaRPr>
          </a:p>
        </p:txBody>
      </p:sp>
      <p:sp>
        <p:nvSpPr>
          <p:cNvPr id="29728" name="Line 32"/>
          <p:cNvSpPr>
            <a:spLocks noChangeShapeType="1"/>
          </p:cNvSpPr>
          <p:nvPr/>
        </p:nvSpPr>
        <p:spPr bwMode="auto">
          <a:xfrm flipV="1">
            <a:off x="4343400" y="990600"/>
            <a:ext cx="457200" cy="350520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71626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5-17 at 12.01.29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34482" y="2361498"/>
            <a:ext cx="6976634" cy="3789536"/>
          </a:xfrm>
          <a:prstGeom prst="rect">
            <a:avLst/>
          </a:prstGeom>
        </p:spPr>
      </p:pic>
      <p:sp>
        <p:nvSpPr>
          <p:cNvPr id="3" name="TextBox 2"/>
          <p:cNvSpPr txBox="1"/>
          <p:nvPr/>
        </p:nvSpPr>
        <p:spPr>
          <a:xfrm>
            <a:off x="1234482" y="303709"/>
            <a:ext cx="6492977" cy="1938992"/>
          </a:xfrm>
          <a:prstGeom prst="rect">
            <a:avLst/>
          </a:prstGeom>
          <a:noFill/>
        </p:spPr>
        <p:txBody>
          <a:bodyPr wrap="square" rtlCol="0">
            <a:spAutoFit/>
          </a:bodyPr>
          <a:lstStyle/>
          <a:p>
            <a:pPr algn="r"/>
            <a:r>
              <a:rPr lang="en-US" sz="2800" dirty="0">
                <a:solidFill>
                  <a:srgbClr val="000000"/>
                </a:solidFill>
                <a:latin typeface="Arial"/>
                <a:ea typeface="ＭＳ Ｐゴシック"/>
                <a:cs typeface="ＭＳ Ｐゴシック"/>
              </a:rPr>
              <a:t>This is the </a:t>
            </a:r>
            <a:r>
              <a:rPr lang="en-US" sz="4000" dirty="0">
                <a:solidFill>
                  <a:srgbClr val="000000"/>
                </a:solidFill>
                <a:latin typeface="Arial"/>
                <a:ea typeface="ＭＳ Ｐゴシック"/>
                <a:cs typeface="ＭＳ Ｐゴシック"/>
              </a:rPr>
              <a:t>hinge point </a:t>
            </a:r>
            <a:r>
              <a:rPr lang="en-US" sz="2800" dirty="0">
                <a:solidFill>
                  <a:srgbClr val="000000"/>
                </a:solidFill>
                <a:latin typeface="Arial"/>
                <a:ea typeface="ＭＳ Ｐゴシック"/>
                <a:cs typeface="ＭＳ Ｐゴシック"/>
              </a:rPr>
              <a:t>– </a:t>
            </a:r>
          </a:p>
          <a:p>
            <a:pPr algn="r"/>
            <a:r>
              <a:rPr lang="en-US" sz="2800" dirty="0">
                <a:solidFill>
                  <a:srgbClr val="000000"/>
                </a:solidFill>
                <a:latin typeface="Arial"/>
                <a:ea typeface="ＭＳ Ｐゴシック"/>
                <a:cs typeface="ＭＳ Ｐゴシック"/>
              </a:rPr>
              <a:t>a </a:t>
            </a:r>
            <a:r>
              <a:rPr lang="en-US" sz="4000" dirty="0">
                <a:solidFill>
                  <a:srgbClr val="000000"/>
                </a:solidFill>
                <a:latin typeface="Arial"/>
                <a:ea typeface="ＭＳ Ｐゴシック"/>
                <a:cs typeface="ＭＳ Ｐゴシック"/>
              </a:rPr>
              <a:t>year’s worth of growth</a:t>
            </a:r>
            <a:r>
              <a:rPr lang="en-US" sz="2800" dirty="0">
                <a:solidFill>
                  <a:srgbClr val="000000"/>
                </a:solidFill>
                <a:latin typeface="Arial"/>
                <a:ea typeface="ＭＳ Ｐゴシック"/>
                <a:cs typeface="ＭＳ Ｐゴシック"/>
              </a:rPr>
              <a:t> for a </a:t>
            </a:r>
            <a:r>
              <a:rPr lang="en-US" sz="4000" dirty="0">
                <a:solidFill>
                  <a:srgbClr val="000000"/>
                </a:solidFill>
                <a:latin typeface="Arial"/>
                <a:ea typeface="ＭＳ Ｐゴシック"/>
                <a:cs typeface="ＭＳ Ｐゴシック"/>
              </a:rPr>
              <a:t>year in school</a:t>
            </a:r>
            <a:r>
              <a:rPr lang="en-US" sz="2800" dirty="0">
                <a:solidFill>
                  <a:srgbClr val="000000"/>
                </a:solidFill>
                <a:latin typeface="Arial"/>
                <a:ea typeface="ＭＳ Ｐゴシック"/>
                <a:cs typeface="ＭＳ Ｐゴシック"/>
              </a:rPr>
              <a:t>. </a:t>
            </a:r>
          </a:p>
        </p:txBody>
      </p:sp>
      <p:sp>
        <p:nvSpPr>
          <p:cNvPr id="4" name="Left Arrow 3"/>
          <p:cNvSpPr/>
          <p:nvPr/>
        </p:nvSpPr>
        <p:spPr bwMode="auto">
          <a:xfrm rot="14959652">
            <a:off x="3413744" y="1823904"/>
            <a:ext cx="1028665" cy="609689"/>
          </a:xfrm>
          <a:prstGeom prst="leftArrow">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22222954"/>
      </p:ext>
    </p:extLst>
  </p:cSld>
  <p:clrMapOvr>
    <a:masterClrMapping/>
  </p:clrMapOvr>
  <p:timing>
    <p:tnLst>
      <p:par>
        <p:cTn id="1" dur="indefinite" restart="never" nodeType="tmRoot"/>
      </p:par>
    </p:tnLst>
  </p:timing>
</p:sld>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Title &amp; Bullets">
  <a:themeElements>
    <a:clrScheme name="">
      <a:dk1>
        <a:srgbClr val="000000"/>
      </a:dk1>
      <a:lt1>
        <a:srgbClr val="FFFFFF"/>
      </a:lt1>
      <a:dk2>
        <a:srgbClr val="000000"/>
      </a:dk2>
      <a:lt2>
        <a:srgbClr val="808080"/>
      </a:lt2>
      <a:accent1>
        <a:srgbClr val="191919"/>
      </a:accent1>
      <a:accent2>
        <a:srgbClr val="333399"/>
      </a:accent2>
      <a:accent3>
        <a:srgbClr val="FFFFFF"/>
      </a:accent3>
      <a:accent4>
        <a:srgbClr val="000000"/>
      </a:accent4>
      <a:accent5>
        <a:srgbClr val="ABABAB"/>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2074</TotalTime>
  <Words>3176</Words>
  <Application>Microsoft Office PowerPoint</Application>
  <PresentationFormat>On-screen Show (4:3)</PresentationFormat>
  <Paragraphs>914</Paragraphs>
  <Slides>66</Slides>
  <Notes>48</Notes>
  <HiddenSlides>0</HiddenSlides>
  <MMClips>0</MMClips>
  <ScaleCrop>false</ScaleCrop>
  <HeadingPairs>
    <vt:vector size="8" baseType="variant">
      <vt:variant>
        <vt:lpstr>Fonts Used</vt:lpstr>
      </vt:variant>
      <vt:variant>
        <vt:i4>11</vt:i4>
      </vt:variant>
      <vt:variant>
        <vt:lpstr>Theme</vt:lpstr>
      </vt:variant>
      <vt:variant>
        <vt:i4>21</vt:i4>
      </vt:variant>
      <vt:variant>
        <vt:lpstr>Embedded OLE Servers</vt:lpstr>
      </vt:variant>
      <vt:variant>
        <vt:i4>1</vt:i4>
      </vt:variant>
      <vt:variant>
        <vt:lpstr>Slide Titles</vt:lpstr>
      </vt:variant>
      <vt:variant>
        <vt:i4>66</vt:i4>
      </vt:variant>
    </vt:vector>
  </HeadingPairs>
  <TitlesOfParts>
    <vt:vector size="99" baseType="lpstr">
      <vt:lpstr>ＭＳ Ｐゴシック</vt:lpstr>
      <vt:lpstr>Arial</vt:lpstr>
      <vt:lpstr>ArialMT</vt:lpstr>
      <vt:lpstr>Calibri</vt:lpstr>
      <vt:lpstr>Century Gothic</vt:lpstr>
      <vt:lpstr>Gill Sans</vt:lpstr>
      <vt:lpstr>Marker Felt Thin</vt:lpstr>
      <vt:lpstr>Optima</vt:lpstr>
      <vt:lpstr>Osaka</vt:lpstr>
      <vt:lpstr>Times New Roman</vt:lpstr>
      <vt:lpstr>ヒラギノ角ゴ ProN W3</vt:lpstr>
      <vt:lpstr>Office Theme</vt:lpstr>
      <vt:lpstr>3_Office Theme</vt:lpstr>
      <vt:lpstr>3_Blank Presentation</vt:lpstr>
      <vt:lpstr>Blank</vt:lpstr>
      <vt:lpstr>1_Office Theme</vt:lpstr>
      <vt:lpstr>2_Office Theme</vt:lpstr>
      <vt:lpstr>4_Office Theme</vt:lpstr>
      <vt:lpstr>9_Office Theme</vt:lpstr>
      <vt:lpstr>Blank Presentation</vt:lpstr>
      <vt:lpstr>1_Blank Presentation</vt:lpstr>
      <vt:lpstr>2_Blank Presentation</vt:lpstr>
      <vt:lpstr>10_Office Theme</vt:lpstr>
      <vt:lpstr>6_Blank Presentation</vt:lpstr>
      <vt:lpstr>12_Office Theme</vt:lpstr>
      <vt:lpstr>13_Office Theme</vt:lpstr>
      <vt:lpstr>19_Office Theme</vt:lpstr>
      <vt:lpstr>7_Blank Presentation</vt:lpstr>
      <vt:lpstr>1_Title &amp; Bullets</vt:lpstr>
      <vt:lpstr>21_Office Theme</vt:lpstr>
      <vt:lpstr>5_Office Theme</vt:lpstr>
      <vt:lpstr>16_Office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Surface Learning is IMPORTANT</vt:lpstr>
      <vt:lpstr>PowerPoint Presentation</vt:lpstr>
      <vt:lpstr>PowerPoint Presentation</vt:lpstr>
      <vt:lpstr>STUDENT A </vt:lpstr>
      <vt:lpstr>STUDENT B </vt:lpstr>
      <vt:lpstr>STUDENT C </vt:lpstr>
      <vt:lpstr>Vocabulary Instruction</vt:lpstr>
      <vt:lpstr>Types of Vocabulary</vt:lpstr>
      <vt:lpstr>Questions for Selecting Vocabulary</vt:lpstr>
      <vt:lpstr>Foster Collaboration through Vocabulary Steppingstones</vt:lpstr>
      <vt:lpstr>PowerPoint Presentation</vt:lpstr>
      <vt:lpstr>PowerPoint Presentation</vt:lpstr>
      <vt:lpstr>Alphabet Vocabulary Chart</vt:lpstr>
      <vt:lpstr>Alphabet Vocabulary Chart</vt:lpstr>
      <vt:lpstr>Alphabet Vocabulary Chart</vt:lpstr>
      <vt:lpstr>Alphabet Vocabulary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Fisher</dc:creator>
  <cp:lastModifiedBy>Heidi Rochin</cp:lastModifiedBy>
  <cp:revision>94</cp:revision>
  <dcterms:created xsi:type="dcterms:W3CDTF">2016-06-24T13:51:58Z</dcterms:created>
  <dcterms:modified xsi:type="dcterms:W3CDTF">2017-03-29T19:32:32Z</dcterms:modified>
</cp:coreProperties>
</file>