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82" r:id="rId5"/>
    <p:sldId id="306"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na Bailey" initials="Y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517"/>
    <a:srgbClr val="CD9EE2"/>
    <a:srgbClr val="BE82D9"/>
    <a:srgbClr val="2B4CA8"/>
    <a:srgbClr val="558ED5"/>
    <a:srgbClr val="E0AA0F"/>
    <a:srgbClr val="003F54"/>
    <a:srgbClr val="004F6D"/>
    <a:srgbClr val="B7D894"/>
    <a:srgbClr val="B0D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32" autoAdjust="0"/>
  </p:normalViewPr>
  <p:slideViewPr>
    <p:cSldViewPr>
      <p:cViewPr>
        <p:scale>
          <a:sx n="66" d="100"/>
          <a:sy n="66" d="100"/>
        </p:scale>
        <p:origin x="-811" y="36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32268B-5F1A-4DF4-9379-0C60FF7EAC3B}" type="datetimeFigureOut">
              <a:rPr lang="en-US" smtClean="0"/>
              <a:t>8/9/2016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735611-39FE-4696-919A-836A9CF417A9}" type="slidenum">
              <a:rPr lang="en-US" smtClean="0"/>
              <a:t>‹#›</a:t>
            </a:fld>
            <a:endParaRPr lang="en-US"/>
          </a:p>
        </p:txBody>
      </p:sp>
    </p:spTree>
    <p:extLst>
      <p:ext uri="{BB962C8B-B14F-4D97-AF65-F5344CB8AC3E}">
        <p14:creationId xmlns:p14="http://schemas.microsoft.com/office/powerpoint/2010/main" val="204618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023FD-1F35-45EC-AD16-42A08FBDB950}"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16F37-57D5-40B5-9171-548113C08DF8}" type="slidenum">
              <a:rPr lang="en-US" smtClean="0"/>
              <a:pPr/>
              <a:t>‹#›</a:t>
            </a:fld>
            <a:endParaRPr lang="en-US"/>
          </a:p>
        </p:txBody>
      </p:sp>
    </p:spTree>
    <p:extLst>
      <p:ext uri="{BB962C8B-B14F-4D97-AF65-F5344CB8AC3E}">
        <p14:creationId xmlns:p14="http://schemas.microsoft.com/office/powerpoint/2010/main" val="9828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100" b="1" dirty="0">
                <a:ea typeface="MS PGothic" pitchFamily="34" charset="-128"/>
                <a:cs typeface="ＭＳ Ｐゴシック" charset="0"/>
              </a:rPr>
              <a:t>TALKING POINTS: </a:t>
            </a:r>
            <a:r>
              <a:rPr lang="en-US" sz="1100" dirty="0">
                <a:ea typeface="MS PGothic" pitchFamily="34" charset="-128"/>
                <a:cs typeface="ＭＳ Ｐゴシック" charset="0"/>
              </a:rPr>
              <a:t>(approved C&amp;L (Mullen, Lozano, Friou) 09.2014)</a:t>
            </a:r>
          </a:p>
          <a:p>
            <a:r>
              <a:rPr lang="en-US" sz="1100" b="1" dirty="0">
                <a:ea typeface="MS PGothic" pitchFamily="34" charset="-128"/>
                <a:cs typeface="ＭＳ Ｐゴシック" charset="0"/>
              </a:rPr>
              <a:t> </a:t>
            </a:r>
            <a:endParaRPr lang="en-US" sz="1100" dirty="0">
              <a:ea typeface="MS PGothic" pitchFamily="34" charset="-128"/>
              <a:cs typeface="ＭＳ Ｐゴシック" charset="0"/>
            </a:endParaRPr>
          </a:p>
          <a:p>
            <a:r>
              <a:rPr lang="en-US" sz="1100" dirty="0">
                <a:ea typeface="MS PGothic" pitchFamily="34" charset="-128"/>
                <a:cs typeface="ＭＳ Ｐゴシック" charset="0"/>
              </a:rPr>
              <a:t>The </a:t>
            </a:r>
            <a:r>
              <a:rPr lang="en-US" sz="1100" b="1" dirty="0">
                <a:ea typeface="MS PGothic" pitchFamily="34" charset="-128"/>
                <a:cs typeface="ＭＳ Ｐゴシック" charset="0"/>
              </a:rPr>
              <a:t>AVID College Readiness System, </a:t>
            </a:r>
            <a:r>
              <a:rPr lang="en-US" sz="1100" dirty="0">
                <a:ea typeface="MS PGothic" pitchFamily="34" charset="-128"/>
                <a:cs typeface="ＭＳ Ｐゴシック" charset="0"/>
              </a:rPr>
              <a:t>available for elementary, secondary, and higher education, is a </a:t>
            </a:r>
            <a:r>
              <a:rPr lang="en-US" sz="1100" b="1" dirty="0">
                <a:ea typeface="MS PGothic" pitchFamily="34" charset="-128"/>
                <a:cs typeface="ＭＳ Ｐゴシック" charset="0"/>
              </a:rPr>
              <a:t>schoolwide transformational </a:t>
            </a:r>
            <a:r>
              <a:rPr lang="en-US" sz="1100" dirty="0">
                <a:ea typeface="MS PGothic" pitchFamily="34" charset="-128"/>
                <a:cs typeface="ＭＳ Ｐゴシック" charset="0"/>
              </a:rPr>
              <a:t>effort focused on </a:t>
            </a:r>
            <a:r>
              <a:rPr lang="en-US" sz="1100" b="1" dirty="0">
                <a:ea typeface="MS PGothic" pitchFamily="34" charset="-128"/>
                <a:cs typeface="ＭＳ Ｐゴシック" charset="0"/>
              </a:rPr>
              <a:t>instruction, systems</a:t>
            </a:r>
            <a:r>
              <a:rPr lang="en-US" sz="1100" dirty="0">
                <a:ea typeface="MS PGothic" pitchFamily="34" charset="-128"/>
                <a:cs typeface="ＭＳ Ｐゴシック" charset="0"/>
              </a:rPr>
              <a:t>, </a:t>
            </a:r>
            <a:r>
              <a:rPr lang="en-US" sz="1100" b="1" dirty="0">
                <a:ea typeface="MS PGothic" pitchFamily="34" charset="-128"/>
                <a:cs typeface="ＭＳ Ｐゴシック" charset="0"/>
              </a:rPr>
              <a:t>leadership, </a:t>
            </a:r>
            <a:r>
              <a:rPr lang="en-US" sz="1100" dirty="0">
                <a:ea typeface="MS PGothic" pitchFamily="34" charset="-128"/>
                <a:cs typeface="ＭＳ Ｐゴシック" charset="0"/>
              </a:rPr>
              <a:t>and </a:t>
            </a:r>
            <a:r>
              <a:rPr lang="en-US" sz="1100" b="1" dirty="0">
                <a:ea typeface="MS PGothic" pitchFamily="34" charset="-128"/>
                <a:cs typeface="ＭＳ Ｐゴシック" charset="0"/>
              </a:rPr>
              <a:t>culture</a:t>
            </a:r>
            <a:r>
              <a:rPr lang="en-US" sz="1100" dirty="0">
                <a:ea typeface="MS PGothic" pitchFamily="34" charset="-128"/>
                <a:cs typeface="ＭＳ Ｐゴシック" charset="0"/>
              </a:rPr>
              <a:t>, and is designed to </a:t>
            </a:r>
            <a:r>
              <a:rPr lang="en-US" sz="1100" b="1" dirty="0">
                <a:ea typeface="MS PGothic" pitchFamily="34" charset="-128"/>
                <a:cs typeface="ＭＳ Ｐゴシック" charset="0"/>
              </a:rPr>
              <a:t>increase the number of students who enroll and succeed in higher education </a:t>
            </a:r>
            <a:r>
              <a:rPr lang="en-US" sz="1100" dirty="0">
                <a:ea typeface="MS PGothic" pitchFamily="34" charset="-128"/>
                <a:cs typeface="ＭＳ Ｐゴシック" charset="0"/>
              </a:rPr>
              <a:t>and in their lives beyond high school.  </a:t>
            </a:r>
          </a:p>
          <a:p>
            <a:r>
              <a:rPr lang="en-US" sz="1100" dirty="0">
                <a:ea typeface="MS PGothic" pitchFamily="34" charset="-128"/>
                <a:cs typeface="ＭＳ Ｐゴシック" charset="0"/>
              </a:rPr>
              <a:t> </a:t>
            </a:r>
          </a:p>
          <a:p>
            <a:r>
              <a:rPr lang="en-US" sz="1100" dirty="0">
                <a:ea typeface="MS PGothic" pitchFamily="34" charset="-128"/>
                <a:cs typeface="ＭＳ Ｐゴシック" charset="0"/>
              </a:rPr>
              <a:t>The AVID College Readiness System is a </a:t>
            </a:r>
            <a:r>
              <a:rPr lang="en-US" sz="1100" b="1" dirty="0">
                <a:ea typeface="MS PGothic" pitchFamily="34" charset="-128"/>
                <a:cs typeface="ＭＳ Ｐゴシック" charset="0"/>
              </a:rPr>
              <a:t>catalyst for developing a school culture that closes the expectation and opportunity gaps many students face, and prepares all students for success in a global society.</a:t>
            </a:r>
            <a:r>
              <a:rPr lang="en-US" sz="1100" dirty="0">
                <a:ea typeface="MS PGothic" pitchFamily="34" charset="-128"/>
                <a:cs typeface="ＭＳ Ｐゴシック" charset="0"/>
              </a:rPr>
              <a:t> </a:t>
            </a:r>
          </a:p>
          <a:p>
            <a:r>
              <a:rPr lang="en-US" sz="1100" b="1" dirty="0">
                <a:ea typeface="MS PGothic" pitchFamily="34" charset="-128"/>
                <a:cs typeface="ＭＳ Ｐゴシック" charset="0"/>
              </a:rPr>
              <a:t> </a:t>
            </a:r>
            <a:endParaRPr lang="en-US" sz="1100" dirty="0">
              <a:ea typeface="MS PGothic" pitchFamily="34" charset="-128"/>
              <a:cs typeface="ＭＳ Ｐゴシック" charset="0"/>
            </a:endParaRPr>
          </a:p>
          <a:p>
            <a:r>
              <a:rPr lang="en-US" sz="1100" b="1" dirty="0">
                <a:ea typeface="MS PGothic" pitchFamily="34" charset="-128"/>
                <a:cs typeface="ＭＳ Ｐゴシック" charset="0"/>
              </a:rPr>
              <a:t>AVID Elementary </a:t>
            </a:r>
            <a:r>
              <a:rPr lang="en-US" sz="1100" dirty="0">
                <a:ea typeface="MS PGothic" pitchFamily="34" charset="-128"/>
                <a:cs typeface="ＭＳ Ｐゴシック" charset="0"/>
              </a:rPr>
              <a:t>is a foundational component for elementary schools, designed as an embedded, sequential academic skills resource.  It is intended for non-elective, multi-subject, multi-ability level classrooms. </a:t>
            </a:r>
          </a:p>
          <a:p>
            <a:pPr lvl="1"/>
            <a:r>
              <a:rPr lang="en-US" sz="1100" dirty="0">
                <a:ea typeface="MS PGothic" pitchFamily="34" charset="-128"/>
                <a:cs typeface="ＭＳ Ｐゴシック" charset="0"/>
              </a:rPr>
              <a:t>-Through the use of WICOR and an explicit focus on high expectations, rigor, and developing a college readiness culture, educator behaviors and mindsets will prepare all students to be on a college readiness path.</a:t>
            </a:r>
          </a:p>
          <a:p>
            <a:r>
              <a:rPr lang="en-US" sz="1100" dirty="0">
                <a:ea typeface="MS PGothic" pitchFamily="34" charset="-128"/>
                <a:cs typeface="ＭＳ Ｐゴシック" charset="0"/>
              </a:rPr>
              <a:t> </a:t>
            </a:r>
          </a:p>
          <a:p>
            <a:r>
              <a:rPr lang="en-US" sz="1100" dirty="0">
                <a:ea typeface="MS PGothic" pitchFamily="34" charset="-128"/>
                <a:cs typeface="ＭＳ Ｐゴシック" charset="0"/>
              </a:rPr>
              <a:t>AVID </a:t>
            </a:r>
            <a:r>
              <a:rPr lang="en-US" sz="1100" dirty="0" err="1">
                <a:ea typeface="MS PGothic" pitchFamily="34" charset="-128"/>
                <a:cs typeface="ＭＳ Ｐゴシック" charset="0"/>
              </a:rPr>
              <a:t>Elementary’s</a:t>
            </a:r>
            <a:r>
              <a:rPr lang="en-US" sz="1100" dirty="0">
                <a:ea typeface="MS PGothic" pitchFamily="34" charset="-128"/>
                <a:cs typeface="ＭＳ Ｐゴシック" charset="0"/>
              </a:rPr>
              <a:t> core focus is on grades 3 through 5 or 6 (depending on configuration of the school) with on-ramps provided for K-2 teachers.</a:t>
            </a:r>
          </a:p>
          <a:p>
            <a:r>
              <a:rPr lang="en-US" sz="1100" dirty="0">
                <a:ea typeface="MS PGothic" pitchFamily="34" charset="-128"/>
                <a:cs typeface="ＭＳ Ｐゴシック" charset="0"/>
              </a:rPr>
              <a:t> </a:t>
            </a:r>
          </a:p>
          <a:p>
            <a:r>
              <a:rPr lang="en-US" sz="1100" dirty="0">
                <a:ea typeface="MS PGothic" pitchFamily="34" charset="-128"/>
                <a:cs typeface="ＭＳ Ｐゴシック" charset="0"/>
              </a:rPr>
              <a:t> </a:t>
            </a:r>
            <a:r>
              <a:rPr lang="en-US" sz="1100" b="1" dirty="0">
                <a:ea typeface="MS PGothic" pitchFamily="34" charset="-128"/>
                <a:cs typeface="ＭＳ Ｐゴシック" charset="0"/>
              </a:rPr>
              <a:t>At the high school and middle level, AVID impacts an entire school system by transforming the instruction, systems, leadership, and culture of a school. At the core of AVID at the high school and middle level </a:t>
            </a:r>
            <a:r>
              <a:rPr lang="en-US" sz="1100" dirty="0">
                <a:ea typeface="MS PGothic" pitchFamily="34" charset="-128"/>
                <a:cs typeface="ＭＳ Ｐゴシック" charset="0"/>
              </a:rPr>
              <a:t>is the AVID Elective class where students are enrolled in a school’s most rigorous classes, such as Advanced Placement</a:t>
            </a:r>
            <a:r>
              <a:rPr lang="en-US" sz="1100" baseline="30000" dirty="0">
                <a:ea typeface="MS PGothic" pitchFamily="34" charset="-128"/>
                <a:cs typeface="ＭＳ Ｐゴシック" charset="0"/>
              </a:rPr>
              <a:t>®</a:t>
            </a:r>
            <a:r>
              <a:rPr lang="en-US" sz="1100" dirty="0">
                <a:ea typeface="MS PGothic" pitchFamily="34" charset="-128"/>
                <a:cs typeface="ＭＳ Ｐゴシック" charset="0"/>
              </a:rPr>
              <a:t> (AP) and receive support in the AVID Elective class—taught within the school day by a trained AVID teacher. The goal of AVID at the secondary level is to ensure college readiness for all AVID Elective students and improved academic performance for all students based on increased opportunities. </a:t>
            </a:r>
          </a:p>
          <a:p>
            <a:endParaRPr lang="en-US" sz="1100" dirty="0">
              <a:ea typeface="MS PGothic" pitchFamily="34" charset="-128"/>
              <a:cs typeface="ＭＳ Ｐゴシック" charset="0"/>
            </a:endParaRPr>
          </a:p>
          <a:p>
            <a:r>
              <a:rPr lang="en-US" sz="1100" b="1" dirty="0">
                <a:ea typeface="MS PGothic" pitchFamily="34" charset="-128"/>
                <a:cs typeface="ＭＳ Ｐゴシック" charset="0"/>
              </a:rPr>
              <a:t> </a:t>
            </a:r>
            <a:endParaRPr lang="en-US" sz="1100" dirty="0">
              <a:ea typeface="MS PGothic" pitchFamily="34" charset="-128"/>
              <a:cs typeface="ＭＳ Ｐゴシック" charset="0"/>
            </a:endParaRPr>
          </a:p>
          <a:p>
            <a:r>
              <a:rPr lang="en-US" sz="1100" b="1" dirty="0">
                <a:ea typeface="MS PGothic" pitchFamily="34" charset="-128"/>
                <a:cs typeface="ＭＳ Ｐゴシック" charset="0"/>
              </a:rPr>
              <a:t>AVID </a:t>
            </a:r>
            <a:r>
              <a:rPr lang="en-US" sz="1100" b="1" i="1" dirty="0">
                <a:ea typeface="MS PGothic" pitchFamily="34" charset="-128"/>
                <a:cs typeface="ＭＳ Ｐゴシック" charset="0"/>
              </a:rPr>
              <a:t>for</a:t>
            </a:r>
            <a:r>
              <a:rPr lang="en-US" sz="1100" b="1" dirty="0">
                <a:ea typeface="MS PGothic" pitchFamily="34" charset="-128"/>
                <a:cs typeface="ＭＳ Ｐゴシック" charset="0"/>
              </a:rPr>
              <a:t> Higher Education </a:t>
            </a:r>
            <a:r>
              <a:rPr lang="en-US" sz="1100" dirty="0">
                <a:ea typeface="MS PGothic" pitchFamily="34" charset="-128"/>
                <a:cs typeface="ＭＳ Ｐゴシック" charset="0"/>
              </a:rPr>
              <a:t>partners with institutions of higher education by providing AVID professional learning and support systems that result in increased student learning, persistence, and graduation.</a:t>
            </a:r>
          </a:p>
          <a:p>
            <a:r>
              <a:rPr lang="en-US" sz="1100" dirty="0">
                <a:ea typeface="MS PGothic" pitchFamily="34" charset="-128"/>
                <a:cs typeface="ＭＳ Ｐゴシック" charset="0"/>
              </a:rPr>
              <a:t> </a:t>
            </a:r>
          </a:p>
          <a:p>
            <a:r>
              <a:rPr lang="en-US" sz="1100" dirty="0">
                <a:ea typeface="MS PGothic" pitchFamily="34" charset="-128"/>
                <a:cs typeface="ＭＳ Ｐゴシック" charset="0"/>
              </a:rPr>
              <a:t> </a:t>
            </a:r>
          </a:p>
          <a:p>
            <a:r>
              <a:rPr lang="en-US" sz="1100" dirty="0">
                <a:ea typeface="MS PGothic" pitchFamily="34" charset="-128"/>
                <a:cs typeface="ＭＳ Ｐゴシック" charset="0"/>
              </a:rPr>
              <a:t>Each component in the AVID College Readiness System has continuity to the next through the basic tenets of AVID that include Essentials, WICOR, and a site team.</a:t>
            </a:r>
          </a:p>
        </p:txBody>
      </p:sp>
      <p:sp>
        <p:nvSpPr>
          <p:cNvPr id="4" name="Slide Number Placeholder 3"/>
          <p:cNvSpPr>
            <a:spLocks noGrp="1"/>
          </p:cNvSpPr>
          <p:nvPr>
            <p:ph type="sldNum" sz="quarter" idx="10"/>
          </p:nvPr>
        </p:nvSpPr>
        <p:spPr/>
        <p:txBody>
          <a:bodyPr/>
          <a:lstStyle/>
          <a:p>
            <a:fld id="{EAA16F37-57D5-40B5-9171-548113C08DF8}"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raining Objectiv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outerShdw blurRad="38100" dist="38100" dir="2700000" algn="tl">
                    <a:srgbClr val="000000">
                      <a:alpha val="43137"/>
                    </a:srgbClr>
                  </a:outerShdw>
                </a:effectLst>
              </a:defRPr>
            </a:lvl1pPr>
          </a:lstStyle>
          <a:p>
            <a:r>
              <a:rPr lang="en-US" dirty="0" smtClean="0"/>
              <a:t>Learning Objectives</a:t>
            </a:r>
            <a:endParaRPr lang="en-US" dirty="0"/>
          </a:p>
        </p:txBody>
      </p:sp>
      <p:sp>
        <p:nvSpPr>
          <p:cNvPr id="3" name="Content Placeholder 2"/>
          <p:cNvSpPr>
            <a:spLocks noGrp="1"/>
          </p:cNvSpPr>
          <p:nvPr>
            <p:ph idx="1" hasCustomPrompt="1"/>
          </p:nvPr>
        </p:nvSpPr>
        <p:spPr/>
        <p:txBody>
          <a:bodyPr/>
          <a:lstStyle>
            <a:lvl1pPr marL="514350" indent="-514350">
              <a:buClr>
                <a:schemeClr val="bg1"/>
              </a:buClr>
              <a:buFont typeface="+mj-lt"/>
              <a:buAutoNum type="arabicPeriod"/>
              <a:defRPr baseline="0"/>
            </a:lvl1pPr>
          </a:lstStyle>
          <a:p>
            <a:pPr lvl="0"/>
            <a:r>
              <a:rPr lang="en-US" dirty="0" smtClean="0"/>
              <a:t>Objective1</a:t>
            </a:r>
          </a:p>
          <a:p>
            <a:pPr lvl="0"/>
            <a:r>
              <a:rPr lang="en-US" dirty="0" smtClean="0"/>
              <a:t>Objective2</a:t>
            </a:r>
          </a:p>
          <a:p>
            <a:pPr lvl="0"/>
            <a:r>
              <a:rPr lang="en-US" dirty="0" smtClean="0"/>
              <a:t>Objective3</a:t>
            </a:r>
          </a:p>
          <a:p>
            <a:pPr lvl="0"/>
            <a:r>
              <a:rPr lang="en-US" dirty="0" smtClean="0"/>
              <a:t>Objective4</a:t>
            </a:r>
          </a:p>
          <a:p>
            <a:pPr lvl="0"/>
            <a:r>
              <a:rPr lang="en-US" dirty="0" smtClean="0"/>
              <a:t>Objective5</a:t>
            </a:r>
          </a:p>
          <a:p>
            <a:pPr lvl="0"/>
            <a:r>
              <a:rPr lang="en-US" dirty="0" smtClean="0"/>
              <a:t>…</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Daily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outerShdw blurRad="38100" dist="38100" dir="2700000" algn="tl">
                    <a:srgbClr val="000000">
                      <a:alpha val="43137"/>
                    </a:srgbClr>
                  </a:outerShdw>
                </a:effectLst>
              </a:defRPr>
            </a:lvl1pPr>
          </a:lstStyle>
          <a:p>
            <a:r>
              <a:rPr lang="en-US" dirty="0" smtClean="0"/>
              <a:t>Today’s Agenda</a:t>
            </a:r>
            <a:endParaRPr lang="en-US" dirty="0"/>
          </a:p>
        </p:txBody>
      </p:sp>
      <p:sp>
        <p:nvSpPr>
          <p:cNvPr id="3" name="Content Placeholder 2"/>
          <p:cNvSpPr>
            <a:spLocks noGrp="1"/>
          </p:cNvSpPr>
          <p:nvPr>
            <p:ph idx="1" hasCustomPrompt="1"/>
          </p:nvPr>
        </p:nvSpPr>
        <p:spPr/>
        <p:txBody>
          <a:bodyPr/>
          <a:lstStyle>
            <a:lvl1pPr marL="514350" indent="-514350">
              <a:buClr>
                <a:srgbClr val="E0AA0F"/>
              </a:buClr>
              <a:buFont typeface="Arial" pitchFamily="34" charset="0"/>
              <a:buChar char="•"/>
              <a:defRPr baseline="0"/>
            </a:lvl1pPr>
          </a:lstStyle>
          <a:p>
            <a:pPr lvl="0"/>
            <a:r>
              <a:rPr lang="en-US" dirty="0" smtClean="0"/>
              <a:t>Objective1</a:t>
            </a:r>
          </a:p>
          <a:p>
            <a:pPr lvl="0"/>
            <a:r>
              <a:rPr lang="en-US" dirty="0" smtClean="0"/>
              <a:t>Objective2</a:t>
            </a:r>
          </a:p>
          <a:p>
            <a:pPr lvl="0"/>
            <a:r>
              <a:rPr lang="en-US" dirty="0" smtClean="0"/>
              <a:t>Objective3</a:t>
            </a:r>
          </a:p>
          <a:p>
            <a:pPr lvl="0"/>
            <a:r>
              <a:rPr lang="en-US" dirty="0" smtClean="0"/>
              <a:t>Objective4</a:t>
            </a:r>
          </a:p>
          <a:p>
            <a:pPr lvl="0"/>
            <a:r>
              <a:rPr lang="en-US" dirty="0" smtClean="0"/>
              <a:t>Objective5</a:t>
            </a:r>
          </a:p>
          <a:p>
            <a:pPr lvl="0"/>
            <a:r>
              <a:rPr lang="en-US" dirty="0" smtClean="0"/>
              <a:t>…</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for ess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rgbClr val="2B4CA8">
                <a:alpha val="89804"/>
              </a:srgbClr>
            </a:gs>
            <a:gs pos="100000">
              <a:srgbClr val="FFB517">
                <a:alpha val="80000"/>
              </a:srgbClr>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AVID Logo FINAL tagline 20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48600" y="6009927"/>
            <a:ext cx="1177925" cy="71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 id="2147483665" r:id="rId11"/>
    <p:sldLayoutId id="2147483658" r:id="rId12"/>
  </p:sldLayoutIdLst>
  <p:txStyles>
    <p:titleStyle>
      <a:lvl1pPr algn="l" defTabSz="914400" rtl="0" eaLnBrk="1" latinLnBrk="0" hangingPunct="1">
        <a:spcBef>
          <a:spcPct val="0"/>
        </a:spcBef>
        <a:buNone/>
        <a:defRPr sz="4400" kern="1200">
          <a:solidFill>
            <a:srgbClr val="E0AA0F"/>
          </a:solidFill>
          <a:latin typeface="+mj-lt"/>
          <a:ea typeface="+mj-ea"/>
          <a:cs typeface="+mj-cs"/>
        </a:defRPr>
      </a:lvl1pPr>
    </p:titleStyle>
    <p:bodyStyle>
      <a:lvl1pPr marL="342900" indent="-342900" algn="l" defTabSz="914400" rtl="0" eaLnBrk="1" latinLnBrk="0" hangingPunct="1">
        <a:spcBef>
          <a:spcPct val="20000"/>
        </a:spcBef>
        <a:buClr>
          <a:srgbClr val="E0AA0F"/>
        </a:buClr>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bg1"/>
          </a:solidFill>
          <a:latin typeface="+mn-lt"/>
          <a:ea typeface="+mn-ea"/>
          <a:cs typeface="+mn-cs"/>
        </a:defRPr>
      </a:lvl2pPr>
      <a:lvl3pPr marL="1143000" indent="-228600" algn="l" defTabSz="914400" rtl="0" eaLnBrk="1" latinLnBrk="0" hangingPunct="1">
        <a:spcBef>
          <a:spcPct val="20000"/>
        </a:spcBef>
        <a:buClr>
          <a:srgbClr val="E0AA0F"/>
        </a:buClr>
        <a:buFont typeface="Wingdings" pitchFamily="2" charset="2"/>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Clr>
          <a:srgbClr val="E0AA0F"/>
        </a:buClr>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bwMode="auto">
          <a:xfrm>
            <a:off x="700088" y="0"/>
            <a:ext cx="7380287" cy="114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defTabSz="457200" rtl="0" eaLnBrk="0" fontAlgn="base" hangingPunct="0">
              <a:spcBef>
                <a:spcPct val="20000"/>
              </a:spcBef>
              <a:spcAft>
                <a:spcPct val="0"/>
              </a:spcAft>
              <a:buFont typeface="Arial" pitchFamily="34" charset="0"/>
              <a:buNone/>
              <a:defRPr sz="5400" b="0" kern="1200" baseline="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6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How to Take  </a:t>
            </a:r>
          </a:p>
          <a:p>
            <a:pPr marL="342900" marR="0" lvl="0" indent="-34290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6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CORNELL WAY Schoolwide</a:t>
            </a:r>
            <a:endParaRPr kumimoji="0" lang="en-US" sz="36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435" y="5105400"/>
            <a:ext cx="6101592" cy="13775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4696" y="1191307"/>
            <a:ext cx="6011069" cy="40068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9325">
            <a:off x="4081461" y="443602"/>
            <a:ext cx="4429125" cy="5467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5385">
            <a:off x="1172096" y="1070507"/>
            <a:ext cx="4400550" cy="54100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1"/>
          <p:cNvSpPr txBox="1">
            <a:spLocks/>
          </p:cNvSpPr>
          <p:nvPr/>
        </p:nvSpPr>
        <p:spPr bwMode="auto">
          <a:xfrm>
            <a:off x="3894131" y="3616792"/>
            <a:ext cx="4157669" cy="2056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600" b="1" i="0" u="none" strike="noStrike" kern="1200" cap="none" spc="0" normalizeH="0" baseline="0" noProof="0" smtClean="0">
                <a:ln>
                  <a:noFill/>
                </a:ln>
                <a:solidFill>
                  <a:sysClr val="windowText" lastClr="000000"/>
                </a:solidFill>
                <a:effectLst/>
                <a:uLnTx/>
                <a:uFillTx/>
                <a:latin typeface="Calibri"/>
                <a:ea typeface="MS PGothic" pitchFamily="34" charset="-128"/>
              </a:rPr>
              <a:t>	Do these notes exemplify the CORNELL WAY?</a:t>
            </a:r>
            <a:endParaRPr kumimoji="0" lang="en-US" sz="3600" b="1" i="0" u="none" strike="noStrike" kern="1200" cap="none" spc="0" normalizeH="0" baseline="0" noProof="0" dirty="0">
              <a:ln>
                <a:noFill/>
              </a:ln>
              <a:solidFill>
                <a:sysClr val="windowText" lastClr="000000"/>
              </a:solidFill>
              <a:effectLst/>
              <a:uLnTx/>
              <a:uFillTx/>
              <a:latin typeface="Calibri"/>
              <a:ea typeface="MS PGothic" pitchFamily="34" charset="-128"/>
            </a:endParaRPr>
          </a:p>
        </p:txBody>
      </p:sp>
      <p:sp>
        <p:nvSpPr>
          <p:cNvPr id="5" name="TextBox 4"/>
          <p:cNvSpPr txBox="1"/>
          <p:nvPr/>
        </p:nvSpPr>
        <p:spPr>
          <a:xfrm>
            <a:off x="5610224" y="5340083"/>
            <a:ext cx="1871663" cy="461665"/>
          </a:xfrm>
          <a:prstGeom prst="rect">
            <a:avLst/>
          </a:prstGeom>
          <a:noFill/>
        </p:spPr>
        <p:txBody>
          <a:bodyPr wrap="square" rtlCol="0">
            <a:spAutoFit/>
          </a:bodyPr>
          <a:lstStyle/>
          <a:p>
            <a:pPr defTabSz="457200" fontAlgn="base">
              <a:spcBef>
                <a:spcPct val="0"/>
              </a:spcBef>
              <a:spcAft>
                <a:spcPct val="0"/>
              </a:spcAft>
            </a:pPr>
            <a:r>
              <a:rPr lang="en-US" sz="2400" b="1" dirty="0" smtClean="0">
                <a:solidFill>
                  <a:srgbClr val="C00000"/>
                </a:solidFill>
                <a:latin typeface="Calibri" pitchFamily="34" charset="0"/>
                <a:ea typeface="MS PGothic" pitchFamily="34" charset="-128"/>
              </a:rPr>
              <a:t>HO: pp. 1-2</a:t>
            </a:r>
            <a:endParaRPr lang="en-US" sz="2400" b="1" dirty="0">
              <a:solidFill>
                <a:srgbClr val="C00000"/>
              </a:solidFill>
              <a:latin typeface="Calibri" pitchFamily="34" charset="0"/>
              <a:ea typeface="MS PGothic" pitchFamily="34" charset="-128"/>
            </a:endParaRPr>
          </a:p>
        </p:txBody>
      </p:sp>
      <p:pic>
        <p:nvPicPr>
          <p:cNvPr id="6" name="Picture 2" descr="C:\Users\tgilliam\AppData\Local\Microsoft\Windows\Temporary Internet Files\Content.IE5\V5YPCXS8\MC9000786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31094"/>
            <a:ext cx="1857375" cy="399573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Think About It!</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262889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bwMode="auto">
          <a:xfrm>
            <a:off x="242888" y="1316038"/>
            <a:ext cx="3905250" cy="445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rPr>
              <a:t>C-Create your format and heading</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rPr>
              <a:t>O-Organize your notes on the right hand side of your paper while taking notes during lecture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endParaRP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009649"/>
            <a:ext cx="4533900" cy="5170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831474">
            <a:off x="3400423" y="1231952"/>
            <a:ext cx="1943100" cy="714375"/>
          </a:xfrm>
          <a:prstGeom prst="rightArrow">
            <a:avLst/>
          </a:prstGeom>
          <a:solidFill>
            <a:srgbClr val="00206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0" y="2928938"/>
            <a:ext cx="2030413"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Steps 1-2</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10088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51" y="967459"/>
            <a:ext cx="4057651" cy="4976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1"/>
          <p:cNvSpPr txBox="1">
            <a:spLocks/>
          </p:cNvSpPr>
          <p:nvPr/>
        </p:nvSpPr>
        <p:spPr bwMode="auto">
          <a:xfrm>
            <a:off x="1" y="915989"/>
            <a:ext cx="5033962" cy="5813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R-Review and Revise your notes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N-Note Key Ideas (create questions on the left side of your paper that connect to highlighted main ideas on the right)</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E-Exchange ideas and help each other fill in gaps</a:t>
            </a: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4" name="Right Arrow 3"/>
          <p:cNvSpPr/>
          <p:nvPr/>
        </p:nvSpPr>
        <p:spPr>
          <a:xfrm>
            <a:off x="3171642" y="3706320"/>
            <a:ext cx="2286122" cy="1068990"/>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5"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Steps 3-5</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7292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BEBA8EAE-BF5A-486C-A8C5-ECC9F3942E4B}">
                <a14:imgProps xmlns:a14="http://schemas.microsoft.com/office/drawing/2010/main">
                  <a14:imgLayer r:embed="rId3">
                    <a14:imgEffect>
                      <a14:sharpenSoften amount="15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bwMode="auto">
          <a:xfrm>
            <a:off x="5020161" y="1411959"/>
            <a:ext cx="3281280" cy="4375040"/>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3" name="TextBox 2"/>
          <p:cNvSpPr txBox="1"/>
          <p:nvPr/>
        </p:nvSpPr>
        <p:spPr>
          <a:xfrm>
            <a:off x="200249" y="1474547"/>
            <a:ext cx="4700364" cy="4154984"/>
          </a:xfrm>
          <a:prstGeom prst="rect">
            <a:avLst/>
          </a:prstGeom>
          <a:noFill/>
        </p:spPr>
        <p:txBody>
          <a:bodyPr wrap="square" rtlCol="0">
            <a:spAutoFit/>
          </a:bodyPr>
          <a:lstStyle/>
          <a:p>
            <a:pPr marL="571500" indent="-571500" defTabSz="457200" fontAlgn="base">
              <a:spcBef>
                <a:spcPct val="0"/>
              </a:spcBef>
              <a:spcAft>
                <a:spcPct val="0"/>
              </a:spcAft>
              <a:buFont typeface="Arial" panose="020B0604020202020204" pitchFamily="34" charset="0"/>
              <a:buChar char="•"/>
            </a:pPr>
            <a:r>
              <a:rPr lang="en-US" sz="4400" dirty="0" smtClean="0">
                <a:solidFill>
                  <a:schemeClr val="bg1"/>
                </a:solidFill>
                <a:latin typeface="Calibri" pitchFamily="34" charset="0"/>
                <a:ea typeface="MS PGothic" pitchFamily="34" charset="-128"/>
              </a:rPr>
              <a:t>Do your students revisit notes and highlight?</a:t>
            </a:r>
          </a:p>
          <a:p>
            <a:pPr marL="571500" indent="-571500" defTabSz="457200" fontAlgn="base">
              <a:spcBef>
                <a:spcPct val="0"/>
              </a:spcBef>
              <a:spcAft>
                <a:spcPct val="0"/>
              </a:spcAft>
              <a:buFont typeface="Arial" panose="020B0604020202020204" pitchFamily="34" charset="0"/>
              <a:buChar char="•"/>
            </a:pPr>
            <a:r>
              <a:rPr lang="en-US" sz="4400" dirty="0" smtClean="0">
                <a:solidFill>
                  <a:schemeClr val="bg1"/>
                </a:solidFill>
                <a:latin typeface="Calibri" pitchFamily="34" charset="0"/>
                <a:ea typeface="MS PGothic" pitchFamily="34" charset="-128"/>
              </a:rPr>
              <a:t> What do you encourage them to highlight?</a:t>
            </a:r>
            <a:endParaRPr lang="en-US" sz="4400" dirty="0">
              <a:solidFill>
                <a:schemeClr val="bg1"/>
              </a:solidFill>
              <a:latin typeface="Calibri" pitchFamily="34" charset="0"/>
              <a:ea typeface="MS PGothic" pitchFamily="34" charset="-128"/>
            </a:endParaRPr>
          </a:p>
        </p:txBody>
      </p:sp>
      <p:sp>
        <p:nvSpPr>
          <p:cNvPr id="4" name="Text Placeholder 2"/>
          <p:cNvSpPr txBox="1">
            <a:spLocks/>
          </p:cNvSpPr>
          <p:nvPr/>
        </p:nvSpPr>
        <p:spPr bwMode="auto">
          <a:xfrm>
            <a:off x="495300" y="130174"/>
            <a:ext cx="755650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Talk About It!</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369287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Steps 6-7</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
        <p:nvSpPr>
          <p:cNvPr id="3" name="Content Placeholder 1"/>
          <p:cNvSpPr txBox="1">
            <a:spLocks/>
          </p:cNvSpPr>
          <p:nvPr/>
        </p:nvSpPr>
        <p:spPr bwMode="auto">
          <a:xfrm>
            <a:off x="495300" y="1316038"/>
            <a:ext cx="3676650" cy="445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L-Link Learning by summarizing your notes at the bottom of your paper</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L-Use your notes as a Learning Tool by reviewing what you learned</a:t>
            </a: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4" name="TextBox 3"/>
          <p:cNvSpPr txBox="1"/>
          <p:nvPr/>
        </p:nvSpPr>
        <p:spPr>
          <a:xfrm>
            <a:off x="1359922" y="5989633"/>
            <a:ext cx="4305301" cy="830997"/>
          </a:xfrm>
          <a:prstGeom prst="rect">
            <a:avLst/>
          </a:prstGeom>
          <a:noFill/>
        </p:spPr>
        <p:txBody>
          <a:bodyPr wrap="square" rtlCol="0">
            <a:spAutoFit/>
          </a:bodyPr>
          <a:lstStyle/>
          <a:p>
            <a:pPr defTabSz="457200" fontAlgn="base">
              <a:spcBef>
                <a:spcPct val="0"/>
              </a:spcBef>
              <a:spcAft>
                <a:spcPct val="0"/>
              </a:spcAft>
            </a:pPr>
            <a:r>
              <a:rPr lang="en-US" sz="2400" b="1" dirty="0" smtClean="0">
                <a:solidFill>
                  <a:srgbClr val="C00000"/>
                </a:solidFill>
                <a:latin typeface="Calibri" pitchFamily="34" charset="0"/>
                <a:ea typeface="MS PGothic" pitchFamily="34" charset="-128"/>
              </a:rPr>
              <a:t>HO: p. </a:t>
            </a:r>
            <a:r>
              <a:rPr lang="en-US" sz="2400" b="1" dirty="0">
                <a:solidFill>
                  <a:srgbClr val="C00000"/>
                </a:solidFill>
                <a:latin typeface="Calibri" pitchFamily="34" charset="0"/>
                <a:ea typeface="MS PGothic" pitchFamily="34" charset="-128"/>
              </a:rPr>
              <a:t>12</a:t>
            </a:r>
          </a:p>
          <a:p>
            <a:pPr defTabSz="457200" fontAlgn="base">
              <a:spcBef>
                <a:spcPct val="0"/>
              </a:spcBef>
              <a:spcAft>
                <a:spcPct val="0"/>
              </a:spcAft>
            </a:pPr>
            <a:endParaRPr lang="en-US" sz="2400" b="1" dirty="0">
              <a:solidFill>
                <a:srgbClr val="C00000"/>
              </a:solidFill>
              <a:latin typeface="Calibri" pitchFamily="34" charset="0"/>
              <a:ea typeface="MS PGothic" pitchFamily="34" charset="-128"/>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1067119"/>
            <a:ext cx="3814763" cy="50685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3334735">
            <a:off x="3083726" y="4063757"/>
            <a:ext cx="2794193" cy="714375"/>
          </a:xfrm>
          <a:prstGeom prst="rightArrow">
            <a:avLst/>
          </a:prstGeom>
          <a:solidFill>
            <a:srgbClr val="00206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669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4201110" y="1078992"/>
            <a:ext cx="4207877" cy="5136071"/>
          </a:xfrm>
          <a:prstGeom prst="rect">
            <a:avLst/>
          </a:prstGeom>
          <a:noFill/>
          <a:ln w="9525">
            <a:noFill/>
            <a:miter lim="800000"/>
            <a:headEnd/>
            <a:tailEnd/>
          </a:ln>
          <a:effectLst>
            <a:outerShdw blurRad="292100" dist="139700" dir="2700000" algn="tl" rotWithShape="0">
              <a:srgbClr val="333333">
                <a:alpha val="65000"/>
              </a:srgbClr>
            </a:outerShdw>
          </a:effectLst>
        </p:spPr>
      </p:pic>
      <p:sp>
        <p:nvSpPr>
          <p:cNvPr id="3" name="TextBox 2"/>
          <p:cNvSpPr txBox="1"/>
          <p:nvPr/>
        </p:nvSpPr>
        <p:spPr>
          <a:xfrm>
            <a:off x="214314" y="1908624"/>
            <a:ext cx="4172534" cy="2800767"/>
          </a:xfrm>
          <a:prstGeom prst="rect">
            <a:avLst/>
          </a:prstGeom>
          <a:noFill/>
        </p:spPr>
        <p:txBody>
          <a:bodyPr wrap="square" rtlCol="0">
            <a:spAutoFit/>
          </a:bodyPr>
          <a:lstStyle/>
          <a:p>
            <a:pPr algn="ctr" defTabSz="457200" fontAlgn="base">
              <a:spcBef>
                <a:spcPct val="0"/>
              </a:spcBef>
              <a:spcAft>
                <a:spcPct val="0"/>
              </a:spcAft>
            </a:pPr>
            <a:r>
              <a:rPr lang="en-US" sz="4400" dirty="0" smtClean="0">
                <a:solidFill>
                  <a:schemeClr val="bg1"/>
                </a:solidFill>
                <a:latin typeface="Calibri" pitchFamily="34" charset="0"/>
                <a:ea typeface="MS PGothic" pitchFamily="34" charset="-128"/>
              </a:rPr>
              <a:t>How can we reinforce the importance of summarizing?</a:t>
            </a:r>
          </a:p>
        </p:txBody>
      </p:sp>
      <p:sp>
        <p:nvSpPr>
          <p:cNvPr id="4"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Talk About It!</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335137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5"/>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Focused Note-Taking</a:t>
            </a:r>
            <a:endParaRPr kumimoji="0" lang="en-US" sz="4000" b="0" i="0" u="none" strike="noStrike" kern="1200" cap="none" spc="0" normalizeH="0" baseline="0" noProof="0" dirty="0" smtClean="0">
              <a:ln>
                <a:noFill/>
              </a:ln>
              <a:solidFill>
                <a:sysClr val="window" lastClr="FFFFFF"/>
              </a:solidFill>
              <a:effectLst/>
              <a:uLnTx/>
              <a:uFillTx/>
              <a:latin typeface="Georgia" pitchFamily="18" charset="0"/>
              <a:ea typeface="MS PGothic" pitchFamily="34" charset="-128"/>
            </a:endParaRPr>
          </a:p>
        </p:txBody>
      </p:sp>
      <p:sp>
        <p:nvSpPr>
          <p:cNvPr id="3" name="Title 3"/>
          <p:cNvSpPr txBox="1">
            <a:spLocks/>
          </p:cNvSpPr>
          <p:nvPr/>
        </p:nvSpPr>
        <p:spPr bwMode="auto">
          <a:xfrm>
            <a:off x="165100" y="1096963"/>
            <a:ext cx="8397875" cy="808037"/>
          </a:xfrm>
          <a:prstGeom prst="rect">
            <a:avLst/>
          </a:prstGeom>
          <a:solidFill>
            <a:sysClr val="window" lastClr="FFFFFF">
              <a:lumMod val="85000"/>
            </a:sysClr>
          </a:solidFill>
          <a:ln w="9525">
            <a:noFill/>
            <a:miter lim="800000"/>
            <a:headEnd/>
            <a:tailEnd/>
          </a:ln>
        </p:spPr>
        <p:txBody>
          <a:bodyPr anchor="ctr">
            <a:normAutofit fontScale="92500"/>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1F497D"/>
                </a:solidFill>
                <a:effectLst/>
                <a:uLnTx/>
                <a:uFillTx/>
                <a:latin typeface="Georgia" pitchFamily="18" charset="0"/>
                <a:ea typeface="ＭＳ Ｐゴシック" pitchFamily="-112" charset="-128"/>
                <a:cs typeface="ＭＳ Ｐゴシック" pitchFamily="-112" charset="-128"/>
              </a:rPr>
              <a:t>CORNELL NOTE-TAKING SYSTEM</a:t>
            </a:r>
            <a:endParaRPr kumimoji="0" lang="en-US" sz="2800" b="1" i="0" u="none" strike="noStrike" kern="0" cap="none" spc="0" normalizeH="0" baseline="0" noProof="0" dirty="0">
              <a:ln>
                <a:noFill/>
              </a:ln>
              <a:solidFill>
                <a:srgbClr val="1F497D"/>
              </a:solidFill>
              <a:effectLst/>
              <a:uLnTx/>
              <a:uFillTx/>
              <a:latin typeface="Georgia" pitchFamily="18" charset="0"/>
              <a:ea typeface="ＭＳ Ｐゴシック" pitchFamily="-112" charset="-128"/>
              <a:cs typeface="ＭＳ Ｐゴシック" pitchFamily="-112" charset="-128"/>
            </a:endParaRPr>
          </a:p>
        </p:txBody>
      </p:sp>
      <p:sp>
        <p:nvSpPr>
          <p:cNvPr id="4" name="Rectangle 3"/>
          <p:cNvSpPr/>
          <p:nvPr/>
        </p:nvSpPr>
        <p:spPr>
          <a:xfrm>
            <a:off x="165100" y="1905000"/>
            <a:ext cx="2103438" cy="11890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NOTE-TAKING</a:t>
            </a:r>
          </a:p>
        </p:txBody>
      </p:sp>
      <p:sp>
        <p:nvSpPr>
          <p:cNvPr id="5" name="Rectangle 4"/>
          <p:cNvSpPr/>
          <p:nvPr/>
        </p:nvSpPr>
        <p:spPr>
          <a:xfrm>
            <a:off x="2254250" y="1905000"/>
            <a:ext cx="2101850" cy="11890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NOTE-MAKING</a:t>
            </a:r>
          </a:p>
        </p:txBody>
      </p:sp>
      <p:sp>
        <p:nvSpPr>
          <p:cNvPr id="6" name="Rectangle 5"/>
          <p:cNvSpPr/>
          <p:nvPr/>
        </p:nvSpPr>
        <p:spPr>
          <a:xfrm>
            <a:off x="4356100" y="1905000"/>
            <a:ext cx="2103438" cy="118903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NOTE-INTERACTING</a:t>
            </a:r>
          </a:p>
        </p:txBody>
      </p:sp>
      <p:sp>
        <p:nvSpPr>
          <p:cNvPr id="7" name="Rectangle 6"/>
          <p:cNvSpPr/>
          <p:nvPr/>
        </p:nvSpPr>
        <p:spPr>
          <a:xfrm>
            <a:off x="6445250" y="1905000"/>
            <a:ext cx="2101850" cy="118903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NOTE-REFLECTING</a:t>
            </a:r>
          </a:p>
        </p:txBody>
      </p:sp>
      <p:sp>
        <p:nvSpPr>
          <p:cNvPr id="8" name="Rectangle 7"/>
          <p:cNvSpPr/>
          <p:nvPr/>
        </p:nvSpPr>
        <p:spPr>
          <a:xfrm>
            <a:off x="6461125" y="3094038"/>
            <a:ext cx="2101850" cy="124488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8</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W</a:t>
            </a:r>
            <a:r>
              <a:rPr kumimoji="0" lang="en-US" sz="1800" b="1" i="0" u="none" strike="noStrike" kern="0" cap="none" spc="0" normalizeH="0" baseline="0" noProof="0" dirty="0">
                <a:ln>
                  <a:noFill/>
                </a:ln>
                <a:solidFill>
                  <a:prstClr val="black"/>
                </a:solidFill>
                <a:effectLst/>
                <a:uLnTx/>
                <a:uFillTx/>
                <a:latin typeface="Calibri"/>
                <a:ea typeface="+mn-ea"/>
                <a:cs typeface="+mn-cs"/>
              </a:rPr>
              <a:t>ritten Feedback</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6459538" y="4213412"/>
            <a:ext cx="2103437" cy="1183342"/>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9</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A</a:t>
            </a:r>
            <a:r>
              <a:rPr kumimoji="0" lang="en-US" sz="1800" b="1" i="0" u="none" strike="noStrike" kern="0" cap="none" spc="0" normalizeH="0" baseline="0" noProof="0" dirty="0">
                <a:ln>
                  <a:noFill/>
                </a:ln>
                <a:solidFill>
                  <a:prstClr val="black"/>
                </a:solidFill>
                <a:effectLst/>
                <a:uLnTx/>
                <a:uFillTx/>
                <a:latin typeface="Calibri"/>
                <a:ea typeface="+mn-ea"/>
                <a:cs typeface="+mn-cs"/>
              </a:rPr>
              <a:t>ddress Written Feedback</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6461125" y="5430185"/>
            <a:ext cx="2101850" cy="100647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10</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Y</a:t>
            </a:r>
            <a:r>
              <a:rPr kumimoji="0" lang="en-US" sz="1800" b="1" i="0" u="none" strike="noStrike" kern="0" cap="none" spc="0" normalizeH="0" baseline="0" noProof="0" dirty="0">
                <a:ln>
                  <a:noFill/>
                </a:ln>
                <a:solidFill>
                  <a:prstClr val="black"/>
                </a:solidFill>
                <a:effectLst/>
                <a:uLnTx/>
                <a:uFillTx/>
                <a:latin typeface="Calibri"/>
                <a:ea typeface="+mn-ea"/>
                <a:cs typeface="+mn-cs"/>
              </a:rPr>
              <a:t>our Reflection</a:t>
            </a:r>
          </a:p>
        </p:txBody>
      </p:sp>
      <p:sp>
        <p:nvSpPr>
          <p:cNvPr id="11" name="Right Arrow 10"/>
          <p:cNvSpPr/>
          <p:nvPr/>
        </p:nvSpPr>
        <p:spPr>
          <a:xfrm>
            <a:off x="800101" y="3500438"/>
            <a:ext cx="4986338" cy="2328861"/>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prstClr val="white"/>
                </a:solidFill>
                <a:effectLst/>
                <a:uLnTx/>
                <a:uFillTx/>
                <a:latin typeface="Calibri"/>
                <a:ea typeface="+mn-ea"/>
                <a:cs typeface="+mn-cs"/>
              </a:rPr>
              <a:t>How can you incorporate Steps 8, 9 and 10 into your class?</a:t>
            </a:r>
          </a:p>
        </p:txBody>
      </p:sp>
    </p:spTree>
    <p:extLst>
      <p:ext uri="{BB962C8B-B14F-4D97-AF65-F5344CB8AC3E}">
        <p14:creationId xmlns:p14="http://schemas.microsoft.com/office/powerpoint/2010/main" val="271005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060" y="1262179"/>
            <a:ext cx="3268980" cy="4343400"/>
          </a:xfrm>
          <a:prstGeom prst="rect">
            <a:avLst/>
          </a:prstGeom>
          <a:noFill/>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Step 8: Written Feedback</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
        <p:nvSpPr>
          <p:cNvPr id="4" name="TextBox 3"/>
          <p:cNvSpPr txBox="1"/>
          <p:nvPr/>
        </p:nvSpPr>
        <p:spPr>
          <a:xfrm>
            <a:off x="328612" y="1450595"/>
            <a:ext cx="4429126" cy="4154984"/>
          </a:xfrm>
          <a:prstGeom prst="rect">
            <a:avLst/>
          </a:prstGeom>
          <a:noFill/>
        </p:spPr>
        <p:txBody>
          <a:bodyPr wrap="square" rtlCol="0">
            <a:spAutoFit/>
          </a:bodyPr>
          <a:lstStyle/>
          <a:p>
            <a:pPr algn="ctr" defTabSz="457200" fontAlgn="base">
              <a:spcBef>
                <a:spcPct val="0"/>
              </a:spcBef>
              <a:spcAft>
                <a:spcPct val="0"/>
              </a:spcAft>
            </a:pPr>
            <a:r>
              <a:rPr lang="en-US" sz="4400" dirty="0" smtClean="0">
                <a:solidFill>
                  <a:schemeClr val="bg1"/>
                </a:solidFill>
                <a:latin typeface="Calibri" pitchFamily="34" charset="0"/>
                <a:ea typeface="MS PGothic" pitchFamily="34" charset="-128"/>
              </a:rPr>
              <a:t>Using the resources provided, give </a:t>
            </a:r>
            <a:r>
              <a:rPr lang="en-US" sz="4400" dirty="0">
                <a:solidFill>
                  <a:schemeClr val="bg1"/>
                </a:solidFill>
                <a:latin typeface="Calibri" pitchFamily="34" charset="0"/>
                <a:ea typeface="MS PGothic" pitchFamily="34" charset="-128"/>
              </a:rPr>
              <a:t>written feedback on each other’s notes</a:t>
            </a:r>
          </a:p>
        </p:txBody>
      </p:sp>
      <p:sp>
        <p:nvSpPr>
          <p:cNvPr id="5" name="TextBox 4"/>
          <p:cNvSpPr txBox="1"/>
          <p:nvPr/>
        </p:nvSpPr>
        <p:spPr>
          <a:xfrm>
            <a:off x="1443038" y="5985414"/>
            <a:ext cx="4600575" cy="461665"/>
          </a:xfrm>
          <a:prstGeom prst="rect">
            <a:avLst/>
          </a:prstGeom>
          <a:noFill/>
        </p:spPr>
        <p:txBody>
          <a:bodyPr wrap="square" rtlCol="0">
            <a:spAutoFit/>
          </a:bodyPr>
          <a:lstStyle/>
          <a:p>
            <a:pPr defTabSz="457200" fontAlgn="base">
              <a:spcBef>
                <a:spcPct val="0"/>
              </a:spcBef>
              <a:spcAft>
                <a:spcPct val="0"/>
              </a:spcAft>
            </a:pPr>
            <a:r>
              <a:rPr lang="en-US" sz="2400" b="1" dirty="0" smtClean="0">
                <a:solidFill>
                  <a:srgbClr val="C00000"/>
                </a:solidFill>
                <a:latin typeface="Calibri" pitchFamily="34" charset="0"/>
                <a:ea typeface="MS PGothic" pitchFamily="34" charset="-128"/>
              </a:rPr>
              <a:t>HO: p. </a:t>
            </a:r>
            <a:r>
              <a:rPr lang="en-US" sz="2400" b="1" dirty="0">
                <a:solidFill>
                  <a:srgbClr val="C00000"/>
                </a:solidFill>
                <a:latin typeface="Calibri" pitchFamily="34" charset="0"/>
                <a:ea typeface="MS PGothic" pitchFamily="34" charset="-128"/>
              </a:rPr>
              <a:t>13</a:t>
            </a:r>
          </a:p>
        </p:txBody>
      </p:sp>
    </p:spTree>
    <p:extLst>
      <p:ext uri="{BB962C8B-B14F-4D97-AF65-F5344CB8AC3E}">
        <p14:creationId xmlns:p14="http://schemas.microsoft.com/office/powerpoint/2010/main" val="296004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bwMode="auto">
          <a:xfrm>
            <a:off x="495300" y="1100367"/>
            <a:ext cx="8048625" cy="501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50000"/>
              </a:lnSpc>
              <a:spcBef>
                <a:spcPct val="20000"/>
              </a:spcBef>
              <a:spcAft>
                <a:spcPct val="0"/>
              </a:spcAft>
              <a:buClrTx/>
              <a:buSzTx/>
              <a:buFont typeface="Arial" pitchFamily="34" charset="0"/>
              <a:buChar char="•"/>
              <a:tabLst/>
              <a:defRPr/>
            </a:pPr>
            <a:r>
              <a:rPr kumimoji="0" lang="en-US" sz="2900" b="0" i="0" u="none" strike="noStrike" kern="1200" cap="none" spc="0" normalizeH="0" baseline="0" noProof="0" dirty="0" smtClean="0">
                <a:ln>
                  <a:noFill/>
                </a:ln>
                <a:solidFill>
                  <a:schemeClr val="bg1"/>
                </a:solidFill>
                <a:effectLst/>
                <a:uLnTx/>
                <a:uFillTx/>
                <a:latin typeface="Calibri"/>
                <a:ea typeface="MS PGothic" pitchFamily="34" charset="-128"/>
              </a:rPr>
              <a:t>Review your partner’s feedback.</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900" b="0" i="0" u="none" strike="noStrike" kern="1200" cap="none" spc="0" normalizeH="0" baseline="0" noProof="0" dirty="0" smtClean="0">
                <a:ln>
                  <a:noFill/>
                </a:ln>
                <a:solidFill>
                  <a:schemeClr val="bg1"/>
                </a:solidFill>
                <a:effectLst/>
                <a:uLnTx/>
                <a:uFillTx/>
                <a:latin typeface="Calibri"/>
                <a:ea typeface="MS PGothic" pitchFamily="34" charset="-128"/>
              </a:rPr>
              <a:t>How did your feedback differ?</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900" b="0" i="0" u="none" strike="noStrike" kern="1200" cap="none" spc="0" normalizeH="0" baseline="0" noProof="0" dirty="0" smtClean="0">
                <a:ln>
                  <a:noFill/>
                </a:ln>
                <a:solidFill>
                  <a:schemeClr val="bg1"/>
                </a:solidFill>
                <a:effectLst/>
                <a:uLnTx/>
                <a:uFillTx/>
                <a:latin typeface="Calibri"/>
                <a:ea typeface="MS PGothic" pitchFamily="34" charset="-128"/>
              </a:rPr>
              <a:t>Address the feedback by creating a SMART goal on how to improve your note-taking skills.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2900" b="0" i="0" u="none" strike="noStrike" kern="1200" cap="none" spc="0" normalizeH="0" baseline="0" noProof="0" dirty="0" smtClean="0">
                <a:ln>
                  <a:noFill/>
                </a:ln>
                <a:solidFill>
                  <a:schemeClr val="bg1"/>
                </a:solidFill>
                <a:effectLst/>
                <a:uLnTx/>
                <a:uFillTx/>
                <a:latin typeface="Calibri"/>
                <a:ea typeface="MS PGothic" pitchFamily="34" charset="-128"/>
              </a:rPr>
              <a:t>How does this kind of feedback affect our students’ ability to improve their note-taking practice?</a:t>
            </a:r>
          </a:p>
          <a:p>
            <a:pPr marL="342900" marR="0" lvl="0" indent="-342900" algn="l" defTabSz="457200" rtl="0" eaLnBrk="0" fontAlgn="base" latinLnBrk="0" hangingPunct="0">
              <a:lnSpc>
                <a:spcPct val="150000"/>
              </a:lnSpc>
              <a:spcBef>
                <a:spcPct val="20000"/>
              </a:spcBef>
              <a:spcAft>
                <a:spcPct val="0"/>
              </a:spcAft>
              <a:buClrTx/>
              <a:buSzTx/>
              <a:buFont typeface="Arial" pitchFamily="34" charset="0"/>
              <a:buChar char="•"/>
              <a:tabLst/>
              <a:defRPr/>
            </a:pPr>
            <a:r>
              <a:rPr kumimoji="0" lang="en-US" sz="2900" b="0" i="0" u="none" strike="noStrike" kern="1200" cap="none" spc="0" normalizeH="0" baseline="0" noProof="0" dirty="0" smtClean="0">
                <a:ln>
                  <a:noFill/>
                </a:ln>
                <a:solidFill>
                  <a:schemeClr val="bg1"/>
                </a:solidFill>
                <a:effectLst/>
                <a:uLnTx/>
                <a:uFillTx/>
                <a:latin typeface="Calibri"/>
                <a:ea typeface="MS PGothic" pitchFamily="34" charset="-128"/>
              </a:rPr>
              <a:t>How would you support peer to peer evaluation?</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3"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Step 9: Address Feedback</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
        <p:nvSpPr>
          <p:cNvPr id="4" name="Rectangle 3"/>
          <p:cNvSpPr/>
          <p:nvPr/>
        </p:nvSpPr>
        <p:spPr>
          <a:xfrm>
            <a:off x="1557338" y="6016612"/>
            <a:ext cx="4572000" cy="461665"/>
          </a:xfrm>
          <a:prstGeom prst="rect">
            <a:avLst/>
          </a:prstGeom>
        </p:spPr>
        <p:txBody>
          <a:bodyPr>
            <a:spAutoFit/>
          </a:bodyPr>
          <a:lstStyle/>
          <a:p>
            <a:pPr defTabSz="457200" fontAlgn="base">
              <a:spcBef>
                <a:spcPct val="0"/>
              </a:spcBef>
              <a:spcAft>
                <a:spcPct val="0"/>
              </a:spcAft>
            </a:pPr>
            <a:r>
              <a:rPr lang="en-US" sz="2400" b="1" dirty="0">
                <a:solidFill>
                  <a:srgbClr val="C00000"/>
                </a:solidFill>
                <a:latin typeface="Calibri" pitchFamily="34" charset="0"/>
                <a:ea typeface="MS PGothic" pitchFamily="34" charset="-128"/>
              </a:rPr>
              <a:t>HO: </a:t>
            </a:r>
            <a:r>
              <a:rPr lang="en-US" sz="2400" b="1" dirty="0" smtClean="0">
                <a:solidFill>
                  <a:srgbClr val="C00000"/>
                </a:solidFill>
                <a:latin typeface="Calibri" pitchFamily="34" charset="0"/>
                <a:ea typeface="MS PGothic" pitchFamily="34" charset="-128"/>
              </a:rPr>
              <a:t>p. 14</a:t>
            </a:r>
            <a:endParaRPr lang="en-US" sz="2400" b="1" dirty="0">
              <a:solidFill>
                <a:srgbClr val="C00000"/>
              </a:solidFill>
              <a:latin typeface="Calibri" pitchFamily="34" charset="0"/>
              <a:ea typeface="MS PGothic"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712" y="5500485"/>
            <a:ext cx="1643063" cy="1226414"/>
          </a:xfrm>
          <a:prstGeom prst="rect">
            <a:avLst/>
          </a:prstGeom>
        </p:spPr>
      </p:pic>
    </p:spTree>
    <p:extLst>
      <p:ext uri="{BB962C8B-B14F-4D97-AF65-F5344CB8AC3E}">
        <p14:creationId xmlns:p14="http://schemas.microsoft.com/office/powerpoint/2010/main" val="2867759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8712" y="2969559"/>
            <a:ext cx="6923088"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1"/>
          <p:cNvSpPr txBox="1">
            <a:spLocks/>
          </p:cNvSpPr>
          <p:nvPr/>
        </p:nvSpPr>
        <p:spPr bwMode="auto">
          <a:xfrm>
            <a:off x="495301" y="1210610"/>
            <a:ext cx="7991474" cy="445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rPr>
              <a:t>Write a reflection on the entire note-taking process from today. </a:t>
            </a:r>
          </a:p>
          <a:p>
            <a:pPr marL="0" marR="0" lvl="0" indent="0" algn="ctr"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rPr>
              <a:t>How you can actualize this </a:t>
            </a:r>
            <a:r>
              <a:rPr kumimoji="0" lang="en-US" sz="3200" b="0" i="0" u="none" strike="noStrike" kern="1200" cap="none" spc="0" normalizeH="0" baseline="0" noProof="0" dirty="0" err="1" smtClean="0">
                <a:ln>
                  <a:noFill/>
                </a:ln>
                <a:solidFill>
                  <a:schemeClr val="bg1"/>
                </a:solidFill>
                <a:effectLst/>
                <a:uLnTx/>
                <a:uFillTx/>
                <a:latin typeface="Calibri"/>
                <a:ea typeface="MS PGothic" pitchFamily="34" charset="-128"/>
              </a:rPr>
              <a:t>schoolwide</a:t>
            </a:r>
            <a:r>
              <a:rPr kumimoji="0" lang="en-US" sz="3200" b="0" i="0" u="none" strike="noStrike" kern="1200" cap="none" spc="0" normalizeH="0" baseline="0" noProof="0" dirty="0" smtClean="0">
                <a:ln>
                  <a:noFill/>
                </a:ln>
                <a:solidFill>
                  <a:schemeClr val="bg1"/>
                </a:solidFill>
                <a:effectLst/>
                <a:uLnTx/>
                <a:uFillTx/>
                <a:latin typeface="Calibri"/>
                <a:ea typeface="MS PGothic" pitchFamily="34" charset="-128"/>
              </a:rPr>
              <a:t>?</a:t>
            </a: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Tree>
    <p:extLst>
      <p:ext uri="{BB962C8B-B14F-4D97-AF65-F5344CB8AC3E}">
        <p14:creationId xmlns:p14="http://schemas.microsoft.com/office/powerpoint/2010/main" val="115227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57300" y="1752600"/>
            <a:ext cx="6629400" cy="2308324"/>
          </a:xfrm>
          <a:prstGeom prst="rect">
            <a:avLst/>
          </a:prstGeom>
          <a:noFill/>
        </p:spPr>
        <p:txBody>
          <a:bodyPr wrap="square" rtlCol="0">
            <a:spAutoFit/>
          </a:bodyPr>
          <a:lstStyle/>
          <a:p>
            <a:r>
              <a:rPr lang="en-US" sz="3600" dirty="0" smtClean="0">
                <a:solidFill>
                  <a:schemeClr val="bg1"/>
                </a:solidFill>
              </a:rPr>
              <a:t>AVID’s mission is to </a:t>
            </a:r>
            <a:r>
              <a:rPr lang="en-US" sz="3600" dirty="0" smtClean="0">
                <a:solidFill>
                  <a:srgbClr val="FCB514"/>
                </a:solidFill>
                <a:effectLst>
                  <a:outerShdw blurRad="38100" dist="38100" dir="2700000" algn="tl">
                    <a:srgbClr val="000000">
                      <a:alpha val="43137"/>
                    </a:srgbClr>
                  </a:outerShdw>
                </a:effectLst>
              </a:rPr>
              <a:t>close the achievement gap</a:t>
            </a:r>
            <a:r>
              <a:rPr lang="en-US" sz="3600" dirty="0" smtClean="0">
                <a:solidFill>
                  <a:schemeClr val="bg1"/>
                </a:solidFill>
              </a:rPr>
              <a:t> by preparing all students for </a:t>
            </a:r>
            <a:r>
              <a:rPr lang="en-US" sz="3600" dirty="0">
                <a:solidFill>
                  <a:srgbClr val="FCB514"/>
                </a:solidFill>
                <a:effectLst>
                  <a:outerShdw blurRad="38100" dist="38100" dir="2700000" algn="tl">
                    <a:srgbClr val="000000">
                      <a:alpha val="43137"/>
                    </a:srgbClr>
                  </a:outerShdw>
                </a:effectLst>
              </a:rPr>
              <a:t>college readiness </a:t>
            </a:r>
            <a:r>
              <a:rPr lang="en-US" sz="3600" dirty="0" smtClean="0">
                <a:solidFill>
                  <a:schemeClr val="bg1"/>
                </a:solidFill>
              </a:rPr>
              <a:t>and </a:t>
            </a:r>
            <a:r>
              <a:rPr lang="en-US" sz="3600" dirty="0">
                <a:solidFill>
                  <a:srgbClr val="FCB514"/>
                </a:solidFill>
                <a:effectLst>
                  <a:outerShdw blurRad="38100" dist="38100" dir="2700000" algn="tl">
                    <a:srgbClr val="000000">
                      <a:alpha val="43137"/>
                    </a:srgbClr>
                  </a:outerShdw>
                </a:effectLst>
              </a:rPr>
              <a:t>success</a:t>
            </a:r>
            <a:r>
              <a:rPr lang="en-US" sz="3600" dirty="0" smtClean="0">
                <a:solidFill>
                  <a:schemeClr val="bg1"/>
                </a:solidFill>
              </a:rPr>
              <a:t> in a global society.</a:t>
            </a:r>
            <a:endParaRPr lang="en-US" sz="3600" dirty="0">
              <a:solidFill>
                <a:schemeClr val="bg1"/>
              </a:solidFill>
            </a:endParaRPr>
          </a:p>
        </p:txBody>
      </p:sp>
      <p:sp>
        <p:nvSpPr>
          <p:cNvPr id="3" name="Slide Number Placeholder 3"/>
          <p:cNvSpPr txBox="1">
            <a:spLocks/>
          </p:cNvSpPr>
          <p:nvPr/>
        </p:nvSpPr>
        <p:spPr>
          <a:xfrm>
            <a:off x="86490" y="6218587"/>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C7425BF-C328-4495-971E-737AADFFC49E}" type="slidenum">
              <a:rPr lang="en-US" smtClean="0">
                <a:solidFill>
                  <a:srgbClr val="90A4D0"/>
                </a:solidFill>
              </a:rPr>
              <a:pPr/>
              <a:t>2</a:t>
            </a:fld>
            <a:endParaRPr lang="en-US" dirty="0"/>
          </a:p>
        </p:txBody>
      </p:sp>
    </p:spTree>
    <p:extLst>
      <p:ext uri="{BB962C8B-B14F-4D97-AF65-F5344CB8AC3E}">
        <p14:creationId xmlns:p14="http://schemas.microsoft.com/office/powerpoint/2010/main" val="34810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5000"/>
                                  </p:iterate>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gilliam\AppData\Local\Microsoft\Windows\Temporary Internet Files\Content.IE5\YKV9A7XA\MC9001907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394" y="3829050"/>
            <a:ext cx="2558481" cy="2387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8"/>
          <p:cNvSpPr txBox="1">
            <a:spLocks/>
          </p:cNvSpPr>
          <p:nvPr/>
        </p:nvSpPr>
        <p:spPr bwMode="auto">
          <a:xfrm>
            <a:off x="328613" y="1058863"/>
            <a:ext cx="6529388" cy="5370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Calibri"/>
                <a:ea typeface="MS PGothic" pitchFamily="34" charset="-128"/>
              </a:rPr>
              <a:t>What barriers would teachers have in implementing the Cornell Note-taking system in their class?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Calibri"/>
                <a:ea typeface="MS PGothic" pitchFamily="34" charset="-128"/>
              </a:rPr>
              <a:t>What struggles would students have in developing effective note-taking skills (i.e. Cornell Notes)?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000" b="0" i="0" u="none" strike="noStrike" kern="1200" cap="none" spc="0" normalizeH="0" baseline="0" noProof="0" dirty="0" smtClean="0">
                <a:ln>
                  <a:noFill/>
                </a:ln>
                <a:solidFill>
                  <a:schemeClr val="bg1"/>
                </a:solidFill>
                <a:effectLst/>
                <a:uLnTx/>
                <a:uFillTx/>
                <a:latin typeface="Calibri"/>
                <a:ea typeface="MS PGothic" pitchFamily="34" charset="-128"/>
              </a:rPr>
              <a:t>What obstacles would hinder the support of Cornell note-taking as a </a:t>
            </a:r>
            <a:r>
              <a:rPr kumimoji="0" lang="en-US" sz="3000" b="0" i="0" u="none" strike="noStrike" kern="1200" cap="none" spc="0" normalizeH="0" baseline="0" noProof="0" dirty="0" err="1" smtClean="0">
                <a:ln>
                  <a:noFill/>
                </a:ln>
                <a:solidFill>
                  <a:schemeClr val="bg1"/>
                </a:solidFill>
                <a:effectLst/>
                <a:uLnTx/>
                <a:uFillTx/>
                <a:latin typeface="Calibri"/>
                <a:ea typeface="MS PGothic" pitchFamily="34" charset="-128"/>
              </a:rPr>
              <a:t>schoolwide</a:t>
            </a:r>
            <a:r>
              <a:rPr kumimoji="0" lang="en-US" sz="3000" b="0" i="0" u="none" strike="noStrike" kern="1200" cap="none" spc="0" normalizeH="0" baseline="0" noProof="0" dirty="0" smtClean="0">
                <a:ln>
                  <a:noFill/>
                </a:ln>
                <a:solidFill>
                  <a:schemeClr val="bg1"/>
                </a:solidFill>
                <a:effectLst/>
                <a:uLnTx/>
                <a:uFillTx/>
                <a:latin typeface="Calibri"/>
                <a:ea typeface="MS PGothic" pitchFamily="34" charset="-128"/>
              </a:rPr>
              <a:t> strategy in ALL classes? </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000" b="0" i="1"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4"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Carousel Brainstorming</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518860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4176511650"/>
              </p:ext>
            </p:extLst>
          </p:nvPr>
        </p:nvGraphicFramePr>
        <p:xfrm>
          <a:off x="457200" y="1219200"/>
          <a:ext cx="8229600" cy="4376685"/>
        </p:xfrm>
        <a:graphic>
          <a:graphicData uri="http://schemas.openxmlformats.org/drawingml/2006/table">
            <a:tbl>
              <a:tblPr firstRow="1" bandRow="1"/>
              <a:tblGrid>
                <a:gridCol w="2743200"/>
                <a:gridCol w="2743200"/>
                <a:gridCol w="2743200"/>
              </a:tblGrid>
              <a:tr h="7781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b="1" dirty="0" smtClean="0">
                          <a:solidFill>
                            <a:schemeClr val="bg1"/>
                          </a:solidFill>
                        </a:rPr>
                        <a:t>CORNELL NOTES</a:t>
                      </a:r>
                      <a:endParaRPr lang="en-US" b="1"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TOPIC/OBJECTIVE:</a:t>
                      </a:r>
                      <a:endParaRPr lang="en-US"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NAME:</a:t>
                      </a:r>
                      <a:endParaRPr lang="en-US"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77817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CLASS/PERIOD: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778175">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DATE:</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171017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smtClean="0"/>
                        <a:t>ESSENTIAL</a:t>
                      </a:r>
                      <a:r>
                        <a:rPr lang="en-US" sz="3200" b="1" baseline="0" dirty="0" smtClean="0"/>
                        <a:t> QUESTION:</a:t>
                      </a:r>
                      <a:r>
                        <a:rPr lang="en-US" sz="3200" b="1" dirty="0" smtClean="0"/>
                        <a:t> How will you model the CORNELL WAY on your campus and support the consistent use of this process schoolwide?</a:t>
                      </a:r>
                    </a:p>
                    <a:p>
                      <a:endParaRPr lang="en-US" sz="3200" b="1" i="0" baseline="0"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bl>
          </a:graphicData>
        </a:graphic>
      </p:graphicFrame>
      <p:sp>
        <p:nvSpPr>
          <p:cNvPr id="3" name="TextBox 2"/>
          <p:cNvSpPr txBox="1"/>
          <p:nvPr/>
        </p:nvSpPr>
        <p:spPr>
          <a:xfrm>
            <a:off x="1571626" y="5933777"/>
            <a:ext cx="2214562" cy="461665"/>
          </a:xfrm>
          <a:prstGeom prst="rect">
            <a:avLst/>
          </a:prstGeom>
          <a:noFill/>
        </p:spPr>
        <p:txBody>
          <a:bodyPr wrap="square" rtlCol="0">
            <a:spAutoFit/>
          </a:bodyPr>
          <a:lstStyle/>
          <a:p>
            <a:pPr defTabSz="457200" fontAlgn="base">
              <a:spcBef>
                <a:spcPct val="0"/>
              </a:spcBef>
              <a:spcAft>
                <a:spcPct val="0"/>
              </a:spcAft>
            </a:pPr>
            <a:r>
              <a:rPr lang="en-US" sz="2400" b="1" dirty="0">
                <a:solidFill>
                  <a:srgbClr val="C00000"/>
                </a:solidFill>
                <a:latin typeface="Calibri" pitchFamily="34" charset="0"/>
                <a:ea typeface="MS PGothic" pitchFamily="34" charset="-128"/>
              </a:rPr>
              <a:t>HO: </a:t>
            </a:r>
            <a:r>
              <a:rPr lang="en-US" sz="2400" b="1" dirty="0" smtClean="0">
                <a:solidFill>
                  <a:srgbClr val="C00000"/>
                </a:solidFill>
                <a:latin typeface="Calibri" pitchFamily="34" charset="0"/>
                <a:ea typeface="MS PGothic" pitchFamily="34" charset="-128"/>
              </a:rPr>
              <a:t>pp. 15-24</a:t>
            </a:r>
            <a:endParaRPr lang="en-US" sz="2400" b="1" dirty="0">
              <a:solidFill>
                <a:srgbClr val="C00000"/>
              </a:solidFill>
              <a:latin typeface="Calibri" pitchFamily="34" charset="0"/>
              <a:ea typeface="MS PGothic" pitchFamily="34" charset="-128"/>
            </a:endParaRPr>
          </a:p>
        </p:txBody>
      </p:sp>
      <p:sp>
        <p:nvSpPr>
          <p:cNvPr id="4"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Essential Question Revisted</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2759575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Individual Action Plan</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 y="1051560"/>
            <a:ext cx="8412479" cy="5372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14488" y="5905202"/>
            <a:ext cx="1914526" cy="461665"/>
          </a:xfrm>
          <a:prstGeom prst="rect">
            <a:avLst/>
          </a:prstGeom>
          <a:noFill/>
        </p:spPr>
        <p:txBody>
          <a:bodyPr wrap="square" rtlCol="0">
            <a:spAutoFit/>
          </a:bodyPr>
          <a:lstStyle/>
          <a:p>
            <a:pPr defTabSz="457200" fontAlgn="base">
              <a:spcBef>
                <a:spcPct val="0"/>
              </a:spcBef>
              <a:spcAft>
                <a:spcPct val="0"/>
              </a:spcAft>
            </a:pPr>
            <a:r>
              <a:rPr lang="en-US" sz="2400" b="1" dirty="0">
                <a:solidFill>
                  <a:srgbClr val="C00000"/>
                </a:solidFill>
                <a:latin typeface="Calibri" pitchFamily="34" charset="0"/>
                <a:ea typeface="MS PGothic" pitchFamily="34" charset="-128"/>
              </a:rPr>
              <a:t>HO: </a:t>
            </a:r>
            <a:r>
              <a:rPr lang="en-US" sz="2400" b="1" dirty="0" smtClean="0">
                <a:solidFill>
                  <a:srgbClr val="C00000"/>
                </a:solidFill>
                <a:latin typeface="Calibri" pitchFamily="34" charset="0"/>
                <a:ea typeface="MS PGothic" pitchFamily="34" charset="-128"/>
              </a:rPr>
              <a:t>p. 25</a:t>
            </a:r>
            <a:endParaRPr lang="en-US" sz="2400" b="1" dirty="0">
              <a:solidFill>
                <a:srgbClr val="C00000"/>
              </a:solidFill>
              <a:latin typeface="Calibri" pitchFamily="34" charset="0"/>
              <a:ea typeface="MS PGothic" pitchFamily="34" charset="-128"/>
            </a:endParaRPr>
          </a:p>
        </p:txBody>
      </p:sp>
    </p:spTree>
    <p:extLst>
      <p:ext uri="{BB962C8B-B14F-4D97-AF65-F5344CB8AC3E}">
        <p14:creationId xmlns:p14="http://schemas.microsoft.com/office/powerpoint/2010/main" val="2942895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8570" y="1410005"/>
            <a:ext cx="6591616" cy="1569660"/>
          </a:xfrm>
          <a:prstGeom prst="rect">
            <a:avLst/>
          </a:prstGeom>
          <a:noFill/>
        </p:spPr>
        <p:txBody>
          <a:bodyPr wrap="square" rtlCol="0">
            <a:spAutoFit/>
          </a:bodyPr>
          <a:lstStyle/>
          <a:p>
            <a:pPr defTabSz="457200" fontAlgn="base">
              <a:spcBef>
                <a:spcPct val="0"/>
              </a:spcBef>
              <a:spcAft>
                <a:spcPct val="0"/>
              </a:spcAft>
            </a:pPr>
            <a:r>
              <a:rPr lang="en-US" sz="3200" b="1" dirty="0">
                <a:solidFill>
                  <a:schemeClr val="bg1"/>
                </a:solidFill>
                <a:latin typeface="Calibri" pitchFamily="34" charset="0"/>
                <a:ea typeface="MS PGothic" pitchFamily="34" charset="-128"/>
                <a:cs typeface="Arial" pitchFamily="34" charset="0"/>
              </a:rPr>
              <a:t>Important ideas to take away from today's </a:t>
            </a:r>
            <a:r>
              <a:rPr lang="en-US" sz="3200" b="1" dirty="0" smtClean="0">
                <a:solidFill>
                  <a:schemeClr val="bg1"/>
                </a:solidFill>
                <a:latin typeface="Calibri" pitchFamily="34" charset="0"/>
                <a:ea typeface="MS PGothic" pitchFamily="34" charset="-128"/>
                <a:cs typeface="Arial" pitchFamily="34" charset="0"/>
              </a:rPr>
              <a:t>workshop and share at your site</a:t>
            </a:r>
            <a:endParaRPr lang="en-US" sz="3200" dirty="0">
              <a:solidFill>
                <a:schemeClr val="bg1"/>
              </a:solidFill>
              <a:latin typeface="Calibri" pitchFamily="34" charset="0"/>
              <a:ea typeface="MS PGothic" pitchFamily="34" charset="-128"/>
            </a:endParaRPr>
          </a:p>
        </p:txBody>
      </p:sp>
      <p:sp>
        <p:nvSpPr>
          <p:cNvPr id="3" name="TextBox 2"/>
          <p:cNvSpPr txBox="1"/>
          <p:nvPr/>
        </p:nvSpPr>
        <p:spPr>
          <a:xfrm>
            <a:off x="1788570" y="3160487"/>
            <a:ext cx="6591616" cy="1077218"/>
          </a:xfrm>
          <a:prstGeom prst="rect">
            <a:avLst/>
          </a:prstGeom>
          <a:noFill/>
        </p:spPr>
        <p:txBody>
          <a:bodyPr wrap="square" rtlCol="0">
            <a:spAutoFit/>
          </a:bodyPr>
          <a:lstStyle/>
          <a:p>
            <a:pPr defTabSz="457200" fontAlgn="base">
              <a:spcBef>
                <a:spcPct val="0"/>
              </a:spcBef>
              <a:spcAft>
                <a:spcPct val="0"/>
              </a:spcAft>
            </a:pPr>
            <a:r>
              <a:rPr lang="en-US" sz="3200" b="1" dirty="0" smtClean="0">
                <a:solidFill>
                  <a:schemeClr val="bg1"/>
                </a:solidFill>
                <a:latin typeface="Calibri" pitchFamily="34" charset="0"/>
                <a:ea typeface="MS PGothic" pitchFamily="34" charset="-128"/>
                <a:cs typeface="Arial" pitchFamily="34" charset="0"/>
              </a:rPr>
              <a:t>Ways </a:t>
            </a:r>
            <a:r>
              <a:rPr lang="en-US" sz="3200" b="1" dirty="0">
                <a:solidFill>
                  <a:schemeClr val="bg1"/>
                </a:solidFill>
                <a:latin typeface="Calibri" pitchFamily="34" charset="0"/>
                <a:ea typeface="MS PGothic" pitchFamily="34" charset="-128"/>
                <a:cs typeface="Arial" pitchFamily="34" charset="0"/>
              </a:rPr>
              <a:t>in which your ideas were </a:t>
            </a:r>
            <a:r>
              <a:rPr lang="en-US" sz="3200" b="1" dirty="0" smtClean="0">
                <a:solidFill>
                  <a:schemeClr val="bg1"/>
                </a:solidFill>
                <a:latin typeface="Calibri" pitchFamily="34" charset="0"/>
                <a:ea typeface="MS PGothic" pitchFamily="34" charset="-128"/>
                <a:cs typeface="Arial" pitchFamily="34" charset="0"/>
              </a:rPr>
              <a:t>validated</a:t>
            </a:r>
            <a:endParaRPr lang="en-US" sz="3200" dirty="0">
              <a:solidFill>
                <a:schemeClr val="bg1"/>
              </a:solidFill>
              <a:latin typeface="Calibri" pitchFamily="34" charset="0"/>
              <a:ea typeface="MS PGothic" pitchFamily="34" charset="-128"/>
            </a:endParaRPr>
          </a:p>
        </p:txBody>
      </p:sp>
      <p:sp>
        <p:nvSpPr>
          <p:cNvPr id="4" name="TextBox 3"/>
          <p:cNvSpPr txBox="1"/>
          <p:nvPr/>
        </p:nvSpPr>
        <p:spPr>
          <a:xfrm>
            <a:off x="1788570" y="4401306"/>
            <a:ext cx="6373902" cy="1569660"/>
          </a:xfrm>
          <a:prstGeom prst="rect">
            <a:avLst/>
          </a:prstGeom>
          <a:noFill/>
        </p:spPr>
        <p:txBody>
          <a:bodyPr wrap="square" rtlCol="0">
            <a:spAutoFit/>
          </a:bodyPr>
          <a:lstStyle/>
          <a:p>
            <a:pPr defTabSz="457200" fontAlgn="base">
              <a:spcBef>
                <a:spcPct val="0"/>
              </a:spcBef>
              <a:spcAft>
                <a:spcPct val="0"/>
              </a:spcAft>
              <a:buFont typeface="Arial" pitchFamily="34" charset="0"/>
              <a:buNone/>
            </a:pPr>
            <a:r>
              <a:rPr lang="en-US" sz="3200" b="1" dirty="0" smtClean="0">
                <a:solidFill>
                  <a:schemeClr val="bg1"/>
                </a:solidFill>
                <a:latin typeface="Calibri"/>
                <a:ea typeface="MS PGothic" pitchFamily="34" charset="-128"/>
                <a:cs typeface="Arial" pitchFamily="34" charset="0"/>
              </a:rPr>
              <a:t>Action step from your individual action plan that you will immediately apply to your practice</a:t>
            </a:r>
            <a:endParaRPr lang="en-US" sz="3200" dirty="0">
              <a:solidFill>
                <a:schemeClr val="bg1"/>
              </a:solidFill>
              <a:latin typeface="Calibri"/>
              <a:ea typeface="MS PGothic" pitchFamily="34" charset="-128"/>
            </a:endParaRPr>
          </a:p>
        </p:txBody>
      </p:sp>
      <p:sp>
        <p:nvSpPr>
          <p:cNvPr id="5" name="Rectangle 4"/>
          <p:cNvSpPr/>
          <p:nvPr/>
        </p:nvSpPr>
        <p:spPr>
          <a:xfrm>
            <a:off x="177485" y="1230085"/>
            <a:ext cx="1828799" cy="1569660"/>
          </a:xfrm>
          <a:prstGeom prst="rect">
            <a:avLst/>
          </a:prstGeom>
          <a:noFill/>
        </p:spPr>
        <p:txBody>
          <a:bodyPr>
            <a:spAutoFit/>
          </a:bodyPr>
          <a:lstStyle/>
          <a:p>
            <a:pPr algn="ctr" defTabSz="457200" fontAlgn="base">
              <a:spcBef>
                <a:spcPct val="0"/>
              </a:spcBef>
              <a:spcAft>
                <a:spcPct val="0"/>
              </a:spcAft>
              <a:defRPr/>
            </a:pPr>
            <a:r>
              <a:rPr lang="en-US" sz="96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S PGothic" pitchFamily="34" charset="-128"/>
              </a:rPr>
              <a:t>3</a:t>
            </a:r>
          </a:p>
        </p:txBody>
      </p:sp>
      <p:sp>
        <p:nvSpPr>
          <p:cNvPr id="6" name="Rectangle 5"/>
          <p:cNvSpPr/>
          <p:nvPr/>
        </p:nvSpPr>
        <p:spPr>
          <a:xfrm>
            <a:off x="177485" y="4259328"/>
            <a:ext cx="1828799" cy="1569660"/>
          </a:xfrm>
          <a:prstGeom prst="rect">
            <a:avLst/>
          </a:prstGeom>
          <a:noFill/>
        </p:spPr>
        <p:txBody>
          <a:bodyPr>
            <a:spAutoFit/>
          </a:bodyPr>
          <a:lstStyle/>
          <a:p>
            <a:pPr algn="ctr" defTabSz="457200" fontAlgn="base">
              <a:spcBef>
                <a:spcPct val="0"/>
              </a:spcBef>
              <a:spcAft>
                <a:spcPct val="0"/>
              </a:spcAft>
              <a:defRPr/>
            </a:pPr>
            <a:r>
              <a:rPr lang="en-US" sz="96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S PGothic" pitchFamily="34" charset="-128"/>
              </a:rPr>
              <a:t>1</a:t>
            </a:r>
          </a:p>
        </p:txBody>
      </p:sp>
      <p:sp>
        <p:nvSpPr>
          <p:cNvPr id="7" name="Rectangle 6"/>
          <p:cNvSpPr/>
          <p:nvPr/>
        </p:nvSpPr>
        <p:spPr>
          <a:xfrm>
            <a:off x="177485" y="2831646"/>
            <a:ext cx="1828799" cy="1569660"/>
          </a:xfrm>
          <a:prstGeom prst="rect">
            <a:avLst/>
          </a:prstGeom>
          <a:noFill/>
        </p:spPr>
        <p:txBody>
          <a:bodyPr>
            <a:spAutoFit/>
          </a:bodyPr>
          <a:lstStyle/>
          <a:p>
            <a:pPr algn="ctr" defTabSz="457200" fontAlgn="base">
              <a:spcBef>
                <a:spcPct val="0"/>
              </a:spcBef>
              <a:spcAft>
                <a:spcPct val="0"/>
              </a:spcAft>
              <a:defRPr/>
            </a:pPr>
            <a:r>
              <a:rPr lang="en-US" sz="96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S PGothic" pitchFamily="34" charset="-128"/>
              </a:rPr>
              <a:t>2</a:t>
            </a:r>
          </a:p>
        </p:txBody>
      </p:sp>
      <p:sp>
        <p:nvSpPr>
          <p:cNvPr id="8" name="Text Placeholder 2"/>
          <p:cNvSpPr txBox="1">
            <a:spLocks/>
          </p:cNvSpPr>
          <p:nvPr/>
        </p:nvSpPr>
        <p:spPr bwMode="auto">
          <a:xfrm>
            <a:off x="381000" y="118532"/>
            <a:ext cx="8216900" cy="6895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ysClr val="window" lastClr="FFFFFF"/>
                </a:solidFill>
                <a:effectLst/>
                <a:uLnTx/>
                <a:uFillTx/>
                <a:latin typeface="Georgia" pitchFamily="18" charset="0"/>
                <a:ea typeface="MS PGothic" pitchFamily="34" charset="-128"/>
              </a:rPr>
              <a:t>Reflection: 3, 2, 1</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2403841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118532"/>
            <a:ext cx="8216900" cy="68950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ysClr val="window" lastClr="FFFFFF"/>
                </a:solidFill>
                <a:effectLst/>
                <a:uLnTx/>
                <a:uFillTx/>
                <a:latin typeface="Georgia" pitchFamily="18" charset="0"/>
                <a:ea typeface="MS PGothic" pitchFamily="34" charset="-128"/>
              </a:rPr>
              <a:t>Contact Information</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245025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Georgia"/>
                <a:ea typeface="MS PGothic" pitchFamily="34" charset="-128"/>
                <a:cs typeface="Georgia"/>
              </a:defRPr>
            </a:lvl1pPr>
            <a:lvl2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MS PGothic" pitchFamily="34" charset="-128"/>
                <a:cs typeface="Georgia" pitchFamily="18"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smtClean="0">
                <a:ln>
                  <a:noFill/>
                </a:ln>
                <a:solidFill>
                  <a:srgbClr val="1F497D">
                    <a:lumMod val="50000"/>
                  </a:srgbClr>
                </a:solidFill>
                <a:effectLst>
                  <a:outerShdw blurRad="38100" dist="38100" dir="2700000" algn="tl">
                    <a:srgbClr val="000000">
                      <a:alpha val="43137"/>
                    </a:srgbClr>
                  </a:outerShdw>
                </a:effectLst>
                <a:uLnTx/>
                <a:uFillTx/>
                <a:latin typeface="Georgia" pitchFamily="18" charset="0"/>
                <a:ea typeface="MS PGothic" pitchFamily="34" charset="-128"/>
                <a:cs typeface="+mn-cs"/>
              </a:rPr>
              <a:t>Norms</a:t>
            </a:r>
            <a:endParaRPr kumimoji="0" lang="en-US" sz="4000" b="1" i="0" u="none" strike="noStrike" kern="1200" cap="none" spc="0" normalizeH="0" baseline="0" noProof="0" dirty="0">
              <a:ln>
                <a:noFill/>
              </a:ln>
              <a:solidFill>
                <a:srgbClr val="1F497D">
                  <a:lumMod val="50000"/>
                </a:srgbClr>
              </a:solidFill>
              <a:effectLst>
                <a:outerShdw blurRad="38100" dist="38100" dir="2700000" algn="tl">
                  <a:srgbClr val="000000">
                    <a:alpha val="43137"/>
                  </a:srgbClr>
                </a:outerShdw>
              </a:effectLst>
              <a:uLnTx/>
              <a:uFillTx/>
              <a:latin typeface="Georgia" pitchFamily="18" charset="0"/>
              <a:ea typeface="MS PGothic" pitchFamily="34" charset="-128"/>
              <a:cs typeface="MS PGothic" pitchFamily="34" charset="-128"/>
            </a:endParaRPr>
          </a:p>
        </p:txBody>
      </p:sp>
      <p:sp>
        <p:nvSpPr>
          <p:cNvPr id="3" name="Content Placeholder 2"/>
          <p:cNvSpPr txBox="1">
            <a:spLocks/>
          </p:cNvSpPr>
          <p:nvPr/>
        </p:nvSpPr>
        <p:spPr bwMode="auto">
          <a:xfrm>
            <a:off x="1066800" y="1313541"/>
            <a:ext cx="6553200" cy="49530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50000"/>
              </a:lnSpc>
              <a:spcBef>
                <a:spcPct val="20000"/>
              </a:spcBef>
              <a:spcAft>
                <a:spcPct val="0"/>
              </a:spcAft>
              <a:buClrTx/>
              <a:buSzTx/>
              <a:buFont typeface="Arial" pitchFamily="34" charset="0"/>
              <a:buNone/>
              <a:tabLst/>
              <a:defRPr/>
            </a:pPr>
            <a:r>
              <a:rPr kumimoji="0" lang="en-US" sz="4300" b="1" i="0" u="none" strike="noStrike" kern="1200" cap="none" spc="0" normalizeH="0" baseline="0" noProof="0" dirty="0" smtClean="0">
                <a:ln>
                  <a:noFill/>
                </a:ln>
                <a:solidFill>
                  <a:srgbClr val="FFB517"/>
                </a:solidFill>
                <a:effectLst/>
                <a:uLnTx/>
                <a:uFillTx/>
                <a:latin typeface="Georgia" pitchFamily="18" charset="0"/>
                <a:ea typeface="MS PGothic" pitchFamily="34" charset="-128"/>
              </a:rPr>
              <a:t>A</a:t>
            </a:r>
            <a:r>
              <a:rPr kumimoji="0" lang="en-US" sz="3600" b="0" i="0" u="none" strike="noStrike" kern="1200" cap="none" spc="0" normalizeH="0" baseline="0" noProof="0" dirty="0" smtClean="0">
                <a:ln>
                  <a:noFill/>
                </a:ln>
                <a:solidFill>
                  <a:srgbClr val="1F497D">
                    <a:lumMod val="50000"/>
                  </a:srgbClr>
                </a:solidFill>
                <a:effectLst/>
                <a:uLnTx/>
                <a:uFillTx/>
                <a:latin typeface="Calibri"/>
                <a:ea typeface="MS PGothic" pitchFamily="34" charset="-128"/>
              </a:rPr>
              <a:t>sk</a:t>
            </a:r>
            <a:r>
              <a:rPr kumimoji="0" lang="en-US" sz="3600" b="0" i="0" u="none" strike="noStrike" kern="1200" cap="none" spc="0" normalizeH="0" baseline="0" noProof="0" dirty="0" smtClean="0">
                <a:ln>
                  <a:noFill/>
                </a:ln>
                <a:solidFill>
                  <a:sysClr val="windowText" lastClr="000000"/>
                </a:solidFill>
                <a:effectLst/>
                <a:uLnTx/>
                <a:uFillTx/>
                <a:latin typeface="Calibri"/>
                <a:ea typeface="MS PGothic" pitchFamily="34" charset="-128"/>
              </a:rPr>
              <a:t> </a:t>
            </a:r>
            <a:r>
              <a:rPr kumimoji="0" lang="en-US" sz="3600" b="0" i="0" u="none" strike="noStrike" kern="1200" cap="none" spc="0" normalizeH="0" baseline="0" noProof="0" dirty="0" smtClean="0">
                <a:ln>
                  <a:noFill/>
                </a:ln>
                <a:solidFill>
                  <a:schemeClr val="bg1"/>
                </a:solidFill>
                <a:effectLst/>
                <a:uLnTx/>
                <a:uFillTx/>
                <a:latin typeface="Calibri"/>
                <a:ea typeface="MS PGothic" pitchFamily="34" charset="-128"/>
              </a:rPr>
              <a:t>questions</a:t>
            </a:r>
          </a:p>
          <a:p>
            <a:pPr marL="342900" marR="0" lvl="0" indent="-342900" algn="l" defTabSz="457200" rtl="0" eaLnBrk="0" fontAlgn="base" latinLnBrk="0" hangingPunct="0">
              <a:lnSpc>
                <a:spcPct val="150000"/>
              </a:lnSpc>
              <a:spcBef>
                <a:spcPct val="20000"/>
              </a:spcBef>
              <a:spcAft>
                <a:spcPct val="0"/>
              </a:spcAft>
              <a:buClrTx/>
              <a:buSzTx/>
              <a:buFont typeface="Arial" pitchFamily="34" charset="0"/>
              <a:buNone/>
              <a:tabLst/>
              <a:defRPr/>
            </a:pPr>
            <a:r>
              <a:rPr kumimoji="0" lang="en-US" sz="4300" b="1" i="0" u="none" strike="noStrike" kern="1200" cap="none" spc="0" normalizeH="0" baseline="0" noProof="0" dirty="0" smtClean="0">
                <a:ln>
                  <a:noFill/>
                </a:ln>
                <a:solidFill>
                  <a:srgbClr val="FFB517"/>
                </a:solidFill>
                <a:effectLst/>
                <a:uLnTx/>
                <a:uFillTx/>
                <a:latin typeface="Georgia" pitchFamily="18" charset="0"/>
                <a:ea typeface="MS PGothic" pitchFamily="34" charset="-128"/>
              </a:rPr>
              <a:t>E</a:t>
            </a:r>
            <a:r>
              <a:rPr kumimoji="0" lang="en-US" sz="3600" b="0" i="0" u="none" strike="noStrike" kern="1200" cap="none" spc="0" normalizeH="0" baseline="0" noProof="0" dirty="0" smtClean="0">
                <a:ln>
                  <a:noFill/>
                </a:ln>
                <a:solidFill>
                  <a:srgbClr val="1F497D">
                    <a:lumMod val="50000"/>
                  </a:srgbClr>
                </a:solidFill>
                <a:effectLst/>
                <a:uLnTx/>
                <a:uFillTx/>
                <a:latin typeface="Calibri"/>
                <a:ea typeface="MS PGothic" pitchFamily="34" charset="-128"/>
              </a:rPr>
              <a:t>ngage</a:t>
            </a:r>
            <a:r>
              <a:rPr kumimoji="0" lang="en-US" sz="3600" b="0" i="0" u="none" strike="noStrike" kern="1200" cap="none" spc="0" normalizeH="0" baseline="0" noProof="0" dirty="0" smtClean="0">
                <a:ln>
                  <a:noFill/>
                </a:ln>
                <a:solidFill>
                  <a:sysClr val="windowText" lastClr="000000"/>
                </a:solidFill>
                <a:effectLst/>
                <a:uLnTx/>
                <a:uFillTx/>
                <a:latin typeface="Calibri"/>
                <a:ea typeface="MS PGothic" pitchFamily="34" charset="-128"/>
              </a:rPr>
              <a:t> </a:t>
            </a:r>
            <a:r>
              <a:rPr kumimoji="0" lang="en-US" sz="3600" b="0" i="0" u="none" strike="noStrike" kern="1200" cap="none" spc="0" normalizeH="0" baseline="0" noProof="0" dirty="0" smtClean="0">
                <a:ln>
                  <a:noFill/>
                </a:ln>
                <a:solidFill>
                  <a:schemeClr val="bg1"/>
                </a:solidFill>
                <a:effectLst/>
                <a:uLnTx/>
                <a:uFillTx/>
                <a:latin typeface="Calibri"/>
                <a:ea typeface="MS PGothic" pitchFamily="34" charset="-128"/>
              </a:rPr>
              <a:t>fully</a:t>
            </a:r>
            <a:endParaRPr kumimoji="0" lang="en-US" sz="6500" b="1" i="0" u="none" strike="noStrike" kern="1200" cap="none" spc="0" normalizeH="0" baseline="0" noProof="0" dirty="0" smtClean="0">
              <a:ln>
                <a:noFill/>
              </a:ln>
              <a:solidFill>
                <a:schemeClr val="bg1"/>
              </a:solidFill>
              <a:effectLst/>
              <a:uLnTx/>
              <a:uFillTx/>
              <a:latin typeface="Georgia" pitchFamily="18" charset="0"/>
              <a:ea typeface="MS PGothic" pitchFamily="34" charset="-128"/>
            </a:endParaRPr>
          </a:p>
          <a:p>
            <a:pPr marL="342900" marR="0" lvl="0" indent="-342900" algn="l" defTabSz="457200" rtl="0" eaLnBrk="0" fontAlgn="base" latinLnBrk="0" hangingPunct="0">
              <a:lnSpc>
                <a:spcPct val="150000"/>
              </a:lnSpc>
              <a:spcBef>
                <a:spcPct val="20000"/>
              </a:spcBef>
              <a:spcAft>
                <a:spcPct val="0"/>
              </a:spcAft>
              <a:buClrTx/>
              <a:buSzTx/>
              <a:buFont typeface="Arial" pitchFamily="34" charset="0"/>
              <a:buNone/>
              <a:tabLst/>
              <a:defRPr/>
            </a:pPr>
            <a:r>
              <a:rPr kumimoji="0" lang="en-US" sz="4300" b="1" i="0" u="none" strike="noStrike" kern="1200" cap="none" spc="0" normalizeH="0" baseline="0" noProof="0" dirty="0" smtClean="0">
                <a:ln>
                  <a:noFill/>
                </a:ln>
                <a:solidFill>
                  <a:srgbClr val="FFB517"/>
                </a:solidFill>
                <a:effectLst/>
                <a:uLnTx/>
                <a:uFillTx/>
                <a:latin typeface="Georgia" pitchFamily="18" charset="0"/>
                <a:ea typeface="MS PGothic" pitchFamily="34" charset="-128"/>
              </a:rPr>
              <a:t>I</a:t>
            </a:r>
            <a:r>
              <a:rPr kumimoji="0" lang="en-US" sz="3600" b="0" i="0" u="none" strike="noStrike" kern="1200" cap="none" spc="0" normalizeH="0" baseline="0" noProof="0" dirty="0" smtClean="0">
                <a:ln>
                  <a:noFill/>
                </a:ln>
                <a:solidFill>
                  <a:srgbClr val="1F497D">
                    <a:lumMod val="50000"/>
                  </a:srgbClr>
                </a:solidFill>
                <a:effectLst/>
                <a:uLnTx/>
                <a:uFillTx/>
                <a:latin typeface="Calibri"/>
                <a:ea typeface="MS PGothic" pitchFamily="34" charset="-128"/>
              </a:rPr>
              <a:t>ntegrate</a:t>
            </a:r>
            <a:r>
              <a:rPr kumimoji="0" lang="en-US" sz="3600" b="0" i="0" u="none" strike="noStrike" kern="1200" cap="none" spc="0" normalizeH="0" baseline="0" noProof="0" dirty="0" smtClean="0">
                <a:ln>
                  <a:noFill/>
                </a:ln>
                <a:solidFill>
                  <a:sysClr val="windowText" lastClr="000000"/>
                </a:solidFill>
                <a:effectLst/>
                <a:uLnTx/>
                <a:uFillTx/>
                <a:latin typeface="Calibri"/>
                <a:ea typeface="MS PGothic" pitchFamily="34" charset="-128"/>
              </a:rPr>
              <a:t> </a:t>
            </a:r>
            <a:r>
              <a:rPr kumimoji="0" lang="en-US" sz="3600" b="0" i="0" u="none" strike="noStrike" kern="1200" cap="none" spc="0" normalizeH="0" baseline="0" noProof="0" dirty="0" smtClean="0">
                <a:ln>
                  <a:noFill/>
                </a:ln>
                <a:solidFill>
                  <a:schemeClr val="bg1"/>
                </a:solidFill>
                <a:effectLst/>
                <a:uLnTx/>
                <a:uFillTx/>
                <a:latin typeface="Calibri"/>
                <a:ea typeface="MS PGothic" pitchFamily="34" charset="-128"/>
              </a:rPr>
              <a:t>new information</a:t>
            </a:r>
          </a:p>
          <a:p>
            <a:pPr marL="342900" marR="0" lvl="0" indent="-342900" algn="l" defTabSz="457200" rtl="0" eaLnBrk="0" fontAlgn="base" latinLnBrk="0" hangingPunct="0">
              <a:lnSpc>
                <a:spcPct val="150000"/>
              </a:lnSpc>
              <a:spcBef>
                <a:spcPct val="20000"/>
              </a:spcBef>
              <a:spcAft>
                <a:spcPct val="0"/>
              </a:spcAft>
              <a:buClrTx/>
              <a:buSzTx/>
              <a:buFont typeface="Arial" pitchFamily="34" charset="0"/>
              <a:buNone/>
              <a:tabLst/>
              <a:defRPr/>
            </a:pPr>
            <a:r>
              <a:rPr kumimoji="0" lang="en-US" sz="4000" b="1" i="0" u="none" strike="noStrike" kern="1200" cap="none" spc="0" normalizeH="0" baseline="0" noProof="0" dirty="0" smtClean="0">
                <a:ln>
                  <a:noFill/>
                </a:ln>
                <a:solidFill>
                  <a:srgbClr val="FFB517"/>
                </a:solidFill>
                <a:effectLst/>
                <a:uLnTx/>
                <a:uFillTx/>
                <a:latin typeface="Georgia" pitchFamily="18" charset="0"/>
                <a:ea typeface="MS PGothic" pitchFamily="34" charset="-128"/>
              </a:rPr>
              <a:t>O</a:t>
            </a:r>
            <a:r>
              <a:rPr kumimoji="0" lang="en-US" sz="3600" b="0" i="0" u="none" strike="noStrike" kern="1200" cap="none" spc="0" normalizeH="0" baseline="0" noProof="0" dirty="0" smtClean="0">
                <a:ln>
                  <a:noFill/>
                </a:ln>
                <a:solidFill>
                  <a:srgbClr val="1F497D">
                    <a:lumMod val="50000"/>
                  </a:srgbClr>
                </a:solidFill>
                <a:effectLst/>
                <a:uLnTx/>
                <a:uFillTx/>
                <a:latin typeface="Calibri"/>
                <a:ea typeface="MS PGothic" pitchFamily="34" charset="-128"/>
              </a:rPr>
              <a:t>pen </a:t>
            </a:r>
            <a:r>
              <a:rPr kumimoji="0" lang="en-US" sz="3600" b="0" i="0" u="none" strike="noStrike" kern="1200" cap="none" spc="0" normalizeH="0" baseline="0" noProof="0" dirty="0" smtClean="0">
                <a:ln>
                  <a:noFill/>
                </a:ln>
                <a:solidFill>
                  <a:schemeClr val="bg1"/>
                </a:solidFill>
                <a:effectLst/>
                <a:uLnTx/>
                <a:uFillTx/>
                <a:latin typeface="Calibri"/>
                <a:ea typeface="MS PGothic" pitchFamily="34" charset="-128"/>
              </a:rPr>
              <a:t>your mind to diverse views</a:t>
            </a:r>
          </a:p>
          <a:p>
            <a:pPr marL="342900" marR="0" lvl="0" indent="-342900" algn="l" defTabSz="457200" rtl="0" eaLnBrk="0" fontAlgn="base" latinLnBrk="0" hangingPunct="0">
              <a:lnSpc>
                <a:spcPct val="150000"/>
              </a:lnSpc>
              <a:spcBef>
                <a:spcPct val="20000"/>
              </a:spcBef>
              <a:spcAft>
                <a:spcPct val="0"/>
              </a:spcAft>
              <a:buClrTx/>
              <a:buSzTx/>
              <a:buFont typeface="Arial" pitchFamily="34" charset="0"/>
              <a:buNone/>
              <a:tabLst/>
              <a:defRPr/>
            </a:pPr>
            <a:r>
              <a:rPr kumimoji="0" lang="en-US" sz="4000" b="1" i="0" u="none" strike="noStrike" kern="1200" cap="none" spc="0" normalizeH="0" baseline="0" noProof="0" dirty="0" smtClean="0">
                <a:ln>
                  <a:noFill/>
                </a:ln>
                <a:solidFill>
                  <a:srgbClr val="FFB517"/>
                </a:solidFill>
                <a:effectLst/>
                <a:uLnTx/>
                <a:uFillTx/>
                <a:latin typeface="Georgia" pitchFamily="18" charset="0"/>
                <a:ea typeface="MS PGothic" pitchFamily="34" charset="-128"/>
              </a:rPr>
              <a:t>U</a:t>
            </a:r>
            <a:r>
              <a:rPr kumimoji="0" lang="en-US" sz="3600" b="0" i="0" u="none" strike="noStrike" kern="1200" cap="none" spc="0" normalizeH="0" baseline="0" noProof="0" dirty="0" smtClean="0">
                <a:ln>
                  <a:noFill/>
                </a:ln>
                <a:solidFill>
                  <a:srgbClr val="1F497D">
                    <a:lumMod val="50000"/>
                  </a:srgbClr>
                </a:solidFill>
                <a:effectLst/>
                <a:uLnTx/>
                <a:uFillTx/>
                <a:latin typeface="Calibri"/>
                <a:ea typeface="MS PGothic" pitchFamily="34" charset="-128"/>
              </a:rPr>
              <a:t>tilize</a:t>
            </a:r>
            <a:r>
              <a:rPr kumimoji="0" lang="en-US" sz="3600" b="0" i="0" u="none" strike="noStrike" kern="1200" cap="none" spc="0" normalizeH="0" baseline="0" noProof="0" dirty="0" smtClean="0">
                <a:ln>
                  <a:noFill/>
                </a:ln>
                <a:solidFill>
                  <a:sysClr val="windowText" lastClr="000000"/>
                </a:solidFill>
                <a:effectLst/>
                <a:uLnTx/>
                <a:uFillTx/>
                <a:latin typeface="Calibri"/>
                <a:ea typeface="MS PGothic" pitchFamily="34" charset="-128"/>
              </a:rPr>
              <a:t> </a:t>
            </a:r>
            <a:r>
              <a:rPr kumimoji="0" lang="en-US" sz="3600" b="0" i="0" u="none" strike="noStrike" kern="1200" cap="none" spc="0" normalizeH="0" baseline="0" noProof="0" dirty="0" smtClean="0">
                <a:ln>
                  <a:noFill/>
                </a:ln>
                <a:solidFill>
                  <a:schemeClr val="bg1"/>
                </a:solidFill>
                <a:effectLst/>
                <a:uLnTx/>
                <a:uFillTx/>
                <a:latin typeface="Calibri"/>
                <a:ea typeface="MS PGothic" pitchFamily="34" charset="-128"/>
              </a:rPr>
              <a:t>what you learn</a:t>
            </a:r>
            <a:endParaRPr kumimoji="0" lang="en-US" sz="3600" b="0" i="0"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4" name="TextBox 3"/>
          <p:cNvSpPr txBox="1"/>
          <p:nvPr/>
        </p:nvSpPr>
        <p:spPr>
          <a:xfrm>
            <a:off x="838200" y="6112653"/>
            <a:ext cx="6781800" cy="307777"/>
          </a:xfrm>
          <a:prstGeom prst="rect">
            <a:avLst/>
          </a:prstGeom>
          <a:noFill/>
        </p:spPr>
        <p:txBody>
          <a:bodyPr wrap="square" rtlCol="0">
            <a:spAutoFit/>
          </a:bodyPr>
          <a:lstStyle/>
          <a:p>
            <a:pPr defTabSz="457200" fontAlgn="base">
              <a:spcBef>
                <a:spcPct val="0"/>
              </a:spcBef>
              <a:spcAft>
                <a:spcPct val="0"/>
              </a:spcAft>
            </a:pPr>
            <a:r>
              <a:rPr lang="en-US" sz="1400" dirty="0" smtClean="0">
                <a:solidFill>
                  <a:schemeClr val="bg1"/>
                </a:solidFill>
                <a:latin typeface="Calibri" pitchFamily="34" charset="0"/>
                <a:ea typeface="MS PGothic" pitchFamily="34" charset="-128"/>
              </a:rPr>
              <a:t>Used with permission of Learning Forward, www.learningforward.org.  All rights reserved.</a:t>
            </a:r>
            <a:endParaRPr lang="en-US" sz="1400" dirty="0">
              <a:solidFill>
                <a:schemeClr val="bg1"/>
              </a:solidFill>
              <a:latin typeface="Calibri" pitchFamily="34" charset="0"/>
              <a:ea typeface="MS PGothic" pitchFamily="34" charset="-128"/>
            </a:endParaRPr>
          </a:p>
        </p:txBody>
      </p:sp>
    </p:spTree>
    <p:extLst>
      <p:ext uri="{BB962C8B-B14F-4D97-AF65-F5344CB8AC3E}">
        <p14:creationId xmlns:p14="http://schemas.microsoft.com/office/powerpoint/2010/main" val="42443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Learning Objectives</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
        <p:nvSpPr>
          <p:cNvPr id="3" name="Content Placeholder 1"/>
          <p:cNvSpPr txBox="1">
            <a:spLocks/>
          </p:cNvSpPr>
          <p:nvPr/>
        </p:nvSpPr>
        <p:spPr bwMode="auto">
          <a:xfrm>
            <a:off x="495300" y="1158877"/>
            <a:ext cx="7805738" cy="469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3200" b="1" i="0" u="none" strike="noStrike" kern="1200" cap="none" spc="0" normalizeH="0" baseline="0" noProof="0" smtClean="0">
                <a:ln>
                  <a:noFill/>
                </a:ln>
                <a:solidFill>
                  <a:schemeClr val="bg1"/>
                </a:solidFill>
                <a:effectLst/>
                <a:uLnTx/>
                <a:uFillTx/>
                <a:latin typeface="Calibri"/>
                <a:ea typeface="MS PGothic" pitchFamily="34" charset="-128"/>
              </a:rPr>
              <a:t>Participants will be able to….</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Understand the difference between Cornell notes and The Cornell Way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Understand the importance of steps 8-10 in the CORNELL WAY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Examine barriers and brainstorm solutions for extending the CORNELL WAY process schoolwide</a:t>
            </a:r>
          </a:p>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Tree>
    <p:extLst>
      <p:ext uri="{BB962C8B-B14F-4D97-AF65-F5344CB8AC3E}">
        <p14:creationId xmlns:p14="http://schemas.microsoft.com/office/powerpoint/2010/main" val="75709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bwMode="auto">
          <a:xfrm>
            <a:off x="495300" y="1116014"/>
            <a:ext cx="8048625" cy="4941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AVID Essentials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Review the Cornell Note-Taking System </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Model steps 3-10 of CORNELL WAY</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Use collaborative activities to facilitate discussion</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Create SMART goals</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Establish/Update your Individual Action Plan</a:t>
            </a:r>
          </a:p>
          <a:p>
            <a:pPr marL="342900" marR="0" lvl="0" indent="-342900" algn="l" defTabSz="457200" rtl="0" eaLnBrk="0" fontAlgn="base" latinLnBrk="0" hangingPunct="0">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smtClean="0">
                <a:ln>
                  <a:noFill/>
                </a:ln>
                <a:solidFill>
                  <a:schemeClr val="bg1"/>
                </a:solidFill>
                <a:effectLst/>
                <a:uLnTx/>
                <a:uFillTx/>
                <a:latin typeface="Calibri"/>
                <a:ea typeface="MS PGothic" pitchFamily="34" charset="-128"/>
              </a:rPr>
              <a:t>Reflect and Connect</a:t>
            </a:r>
            <a:endParaRPr kumimoji="0" lang="en-US" sz="3200" b="0" i="0" u="none" strike="noStrike" kern="1200" cap="none" spc="0" normalizeH="0" baseline="0" noProof="0" dirty="0">
              <a:ln>
                <a:noFill/>
              </a:ln>
              <a:solidFill>
                <a:schemeClr val="bg1"/>
              </a:solidFill>
              <a:effectLst/>
              <a:uLnTx/>
              <a:uFillTx/>
              <a:latin typeface="Calibri"/>
              <a:ea typeface="MS PGothic" pitchFamily="34" charset="-128"/>
            </a:endParaRPr>
          </a:p>
        </p:txBody>
      </p:sp>
      <p:sp>
        <p:nvSpPr>
          <p:cNvPr id="3"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Agenda</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spTree>
    <p:extLst>
      <p:ext uri="{BB962C8B-B14F-4D97-AF65-F5344CB8AC3E}">
        <p14:creationId xmlns:p14="http://schemas.microsoft.com/office/powerpoint/2010/main" val="1757485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Essential Question</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graphicFrame>
        <p:nvGraphicFramePr>
          <p:cNvPr id="3" name="Content Placeholder 5"/>
          <p:cNvGraphicFramePr>
            <a:graphicFrameLocks/>
          </p:cNvGraphicFramePr>
          <p:nvPr>
            <p:extLst>
              <p:ext uri="{D42A27DB-BD31-4B8C-83A1-F6EECF244321}">
                <p14:modId xmlns:p14="http://schemas.microsoft.com/office/powerpoint/2010/main" val="2848596192"/>
              </p:ext>
            </p:extLst>
          </p:nvPr>
        </p:nvGraphicFramePr>
        <p:xfrm>
          <a:off x="488043" y="1295400"/>
          <a:ext cx="8229600" cy="4376685"/>
        </p:xfrm>
        <a:graphic>
          <a:graphicData uri="http://schemas.openxmlformats.org/drawingml/2006/table">
            <a:tbl>
              <a:tblPr firstRow="1" bandRow="1"/>
              <a:tblGrid>
                <a:gridCol w="2743200"/>
                <a:gridCol w="2743200"/>
                <a:gridCol w="2743200"/>
              </a:tblGrid>
              <a:tr h="77817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b="1" dirty="0" smtClean="0">
                          <a:solidFill>
                            <a:schemeClr val="bg1"/>
                          </a:solidFill>
                        </a:rPr>
                        <a:t>CORNELL NOTES</a:t>
                      </a:r>
                      <a:endParaRPr lang="en-US" b="1" dirty="0">
                        <a:solidFill>
                          <a:schemeClr val="bg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TOPIC/OBJECTIVE:</a:t>
                      </a:r>
                      <a:endParaRPr lang="en-US"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NAME:</a:t>
                      </a:r>
                      <a:endParaRPr lang="en-US"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778175">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CLASS/PERIOD: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778175">
                <a:tc vMerge="1">
                  <a:txBody>
                    <a:bodyPr/>
                    <a:lstStyle/>
                    <a:p>
                      <a:endParaRPr lang="en-US" dirty="0"/>
                    </a:p>
                  </a:txBody>
                  <a:tcP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dirty="0" smtClean="0"/>
                        <a:t>DATE:</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1710170">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200" b="1" dirty="0" smtClean="0"/>
                        <a:t>ESSENTIAL</a:t>
                      </a:r>
                      <a:r>
                        <a:rPr lang="en-US" sz="3200" b="1" baseline="0" dirty="0" smtClean="0"/>
                        <a:t> QUESTION:</a:t>
                      </a:r>
                      <a:r>
                        <a:rPr lang="en-US" sz="3200" b="1" dirty="0" smtClean="0"/>
                        <a:t> How will you model the CORNELL WAY on your campus and support the consistent use of this process schoolwide?</a:t>
                      </a:r>
                    </a:p>
                    <a:p>
                      <a:endParaRPr lang="en-US" sz="3200" b="1" i="0" baseline="0" dirty="0" smtClean="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r>
            </a:tbl>
          </a:graphicData>
        </a:graphic>
      </p:graphicFrame>
      <p:sp>
        <p:nvSpPr>
          <p:cNvPr id="4" name="TextBox 3"/>
          <p:cNvSpPr txBox="1"/>
          <p:nvPr/>
        </p:nvSpPr>
        <p:spPr>
          <a:xfrm>
            <a:off x="3943351" y="5829625"/>
            <a:ext cx="4814888" cy="738664"/>
          </a:xfrm>
          <a:prstGeom prst="rect">
            <a:avLst/>
          </a:prstGeom>
          <a:noFill/>
        </p:spPr>
        <p:txBody>
          <a:bodyPr wrap="square" rtlCol="0">
            <a:spAutoFit/>
          </a:bodyPr>
          <a:lstStyle/>
          <a:p>
            <a:pPr defTabSz="457200" fontAlgn="base">
              <a:spcBef>
                <a:spcPct val="0"/>
              </a:spcBef>
              <a:spcAft>
                <a:spcPct val="0"/>
              </a:spcAft>
            </a:pPr>
            <a:r>
              <a:rPr lang="en-US" sz="2400" b="1" dirty="0">
                <a:solidFill>
                  <a:srgbClr val="C00000"/>
                </a:solidFill>
                <a:latin typeface="Calibri" pitchFamily="34" charset="0"/>
                <a:ea typeface="MS PGothic" pitchFamily="34" charset="-128"/>
              </a:rPr>
              <a:t>HO: Cornell </a:t>
            </a:r>
            <a:r>
              <a:rPr lang="en-US" sz="2400" b="1" dirty="0" smtClean="0">
                <a:solidFill>
                  <a:srgbClr val="C00000"/>
                </a:solidFill>
                <a:latin typeface="Calibri" pitchFamily="34" charset="0"/>
                <a:ea typeface="MS PGothic" pitchFamily="34" charset="-128"/>
              </a:rPr>
              <a:t>Notes pp. </a:t>
            </a:r>
            <a:r>
              <a:rPr lang="en-US" sz="2400" b="1" dirty="0">
                <a:solidFill>
                  <a:srgbClr val="C00000"/>
                </a:solidFill>
                <a:latin typeface="Calibri" pitchFamily="34" charset="0"/>
                <a:ea typeface="MS PGothic" pitchFamily="34" charset="-128"/>
              </a:rPr>
              <a:t>26-31</a:t>
            </a:r>
          </a:p>
          <a:p>
            <a:pPr defTabSz="457200" fontAlgn="base">
              <a:spcBef>
                <a:spcPct val="0"/>
              </a:spcBef>
              <a:spcAft>
                <a:spcPct val="0"/>
              </a:spcAft>
            </a:pPr>
            <a:endParaRPr lang="en-US" dirty="0">
              <a:solidFill>
                <a:srgbClr val="C00000"/>
              </a:solidFill>
              <a:latin typeface="Calibri" pitchFamily="34" charset="0"/>
              <a:ea typeface="MS PGothic" pitchFamily="34" charset="-128"/>
            </a:endParaRPr>
          </a:p>
        </p:txBody>
      </p:sp>
    </p:spTree>
    <p:extLst>
      <p:ext uri="{BB962C8B-B14F-4D97-AF65-F5344CB8AC3E}">
        <p14:creationId xmlns:p14="http://schemas.microsoft.com/office/powerpoint/2010/main" val="182494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Essentials Addressed</a:t>
            </a:r>
            <a:endParaRPr kumimoji="0" lang="en-US" sz="4000" b="0" i="0" u="none" strike="noStrike" kern="1200" cap="none" spc="0" normalizeH="0" baseline="0" noProof="0" dirty="0">
              <a:ln>
                <a:noFill/>
              </a:ln>
              <a:solidFill>
                <a:sysClr val="window" lastClr="FFFFFF"/>
              </a:solidFill>
              <a:effectLst/>
              <a:uLnTx/>
              <a:uFillTx/>
              <a:latin typeface="Georgia" pitchFamily="18" charset="0"/>
              <a:ea typeface="MS PGothic" pitchFamily="34" charset="-128"/>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39987">
            <a:off x="771523" y="1385890"/>
            <a:ext cx="3800475" cy="4500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8574">
            <a:off x="4755937" y="1365662"/>
            <a:ext cx="3610527" cy="4568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759" y="1171574"/>
            <a:ext cx="3508219" cy="2214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9538" y="1238249"/>
            <a:ext cx="3434493" cy="2147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189538" y="6240403"/>
            <a:ext cx="1854200" cy="461665"/>
          </a:xfrm>
          <a:prstGeom prst="rect">
            <a:avLst/>
          </a:prstGeom>
          <a:noFill/>
        </p:spPr>
        <p:txBody>
          <a:bodyPr wrap="square" rtlCol="0">
            <a:spAutoFit/>
          </a:bodyPr>
          <a:lstStyle/>
          <a:p>
            <a:pPr defTabSz="457200" fontAlgn="base">
              <a:spcBef>
                <a:spcPct val="0"/>
              </a:spcBef>
              <a:spcAft>
                <a:spcPct val="0"/>
              </a:spcAft>
            </a:pPr>
            <a:r>
              <a:rPr lang="en-US" sz="2400" b="1" dirty="0" smtClean="0">
                <a:solidFill>
                  <a:srgbClr val="C00000"/>
                </a:solidFill>
                <a:latin typeface="Calibri" pitchFamily="34" charset="0"/>
                <a:ea typeface="MS PGothic" pitchFamily="34" charset="-128"/>
              </a:rPr>
              <a:t>HO: pp. 1-5</a:t>
            </a:r>
            <a:endParaRPr lang="en-US" sz="2400" b="1" dirty="0">
              <a:solidFill>
                <a:srgbClr val="C00000"/>
              </a:solidFill>
              <a:latin typeface="Calibri" pitchFamily="34" charset="0"/>
              <a:ea typeface="MS PGothic" pitchFamily="34" charset="-128"/>
            </a:endParaRPr>
          </a:p>
        </p:txBody>
      </p:sp>
    </p:spTree>
    <p:extLst>
      <p:ext uri="{BB962C8B-B14F-4D97-AF65-F5344CB8AC3E}">
        <p14:creationId xmlns:p14="http://schemas.microsoft.com/office/powerpoint/2010/main" val="122902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5"/>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Focused Note-Taking Resources</a:t>
            </a:r>
            <a:endParaRPr kumimoji="0" lang="en-US" sz="4000" b="0" i="0" u="none" strike="noStrike" kern="1200" cap="none" spc="0" normalizeH="0" baseline="0" noProof="0" dirty="0" smtClean="0">
              <a:ln>
                <a:noFill/>
              </a:ln>
              <a:solidFill>
                <a:sysClr val="window" lastClr="FFFFFF"/>
              </a:solidFill>
              <a:effectLst/>
              <a:uLnTx/>
              <a:uFillTx/>
              <a:latin typeface="Georgia" pitchFamily="18" charset="0"/>
              <a:ea typeface="MS PGothic" pitchFamily="34" charset="-128"/>
            </a:endParaRPr>
          </a:p>
        </p:txBody>
      </p:sp>
      <p:pic>
        <p:nvPicPr>
          <p:cNvPr id="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007" y="1308857"/>
            <a:ext cx="4080062" cy="43926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190"/>
          <a:stretch/>
        </p:blipFill>
        <p:spPr bwMode="auto">
          <a:xfrm>
            <a:off x="4565170" y="1135319"/>
            <a:ext cx="3747586" cy="48050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769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0719" y="6396335"/>
            <a:ext cx="1854200" cy="461665"/>
          </a:xfrm>
          <a:prstGeom prst="rect">
            <a:avLst/>
          </a:prstGeom>
          <a:noFill/>
        </p:spPr>
        <p:txBody>
          <a:bodyPr wrap="square" rtlCol="0">
            <a:spAutoFit/>
          </a:bodyPr>
          <a:lstStyle/>
          <a:p>
            <a:pPr defTabSz="457200" fontAlgn="base">
              <a:spcBef>
                <a:spcPct val="0"/>
              </a:spcBef>
              <a:spcAft>
                <a:spcPct val="0"/>
              </a:spcAft>
            </a:pPr>
            <a:r>
              <a:rPr lang="en-US" sz="2400" b="1" dirty="0" smtClean="0">
                <a:solidFill>
                  <a:srgbClr val="C00000"/>
                </a:solidFill>
                <a:latin typeface="Calibri" pitchFamily="34" charset="0"/>
                <a:ea typeface="MS PGothic" pitchFamily="34" charset="-128"/>
              </a:rPr>
              <a:t>HO: pp. 6-9</a:t>
            </a:r>
            <a:endParaRPr lang="en-US" sz="2400" b="1" dirty="0">
              <a:solidFill>
                <a:srgbClr val="C00000"/>
              </a:solidFill>
              <a:latin typeface="Calibri" pitchFamily="34" charset="0"/>
              <a:ea typeface="MS PGothic" pitchFamily="34" charset="-128"/>
            </a:endParaRPr>
          </a:p>
        </p:txBody>
      </p:sp>
      <p:sp>
        <p:nvSpPr>
          <p:cNvPr id="3" name="Text Placeholder 25"/>
          <p:cNvSpPr txBox="1">
            <a:spLocks/>
          </p:cNvSpPr>
          <p:nvPr/>
        </p:nvSpPr>
        <p:spPr bwMode="auto">
          <a:xfrm>
            <a:off x="495300" y="130175"/>
            <a:ext cx="7556500" cy="579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None/>
              <a:defRPr sz="4000" kern="1200">
                <a:solidFill>
                  <a:schemeClr val="bg1"/>
                </a:solidFill>
                <a:latin typeface="Georgia" pitchFamily="18" charset="0"/>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Lucida Grande"/>
              </a:defRPr>
            </a:lvl2pPr>
            <a:lvl3pPr marL="1143000" indent="-2286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MS PGothic" pitchFamily="34" charset="-128"/>
                <a:cs typeface="Lucida Grande"/>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4000" b="0" i="0" u="none" strike="noStrike" kern="1200" cap="none" spc="0" normalizeH="0" baseline="0" noProof="0" smtClean="0">
                <a:ln>
                  <a:noFill/>
                </a:ln>
                <a:solidFill>
                  <a:sysClr val="window" lastClr="FFFFFF"/>
                </a:solidFill>
                <a:effectLst/>
                <a:uLnTx/>
                <a:uFillTx/>
                <a:latin typeface="Georgia" pitchFamily="18" charset="0"/>
                <a:ea typeface="MS PGothic" pitchFamily="34" charset="-128"/>
              </a:rPr>
              <a:t>Focused Note-Taking</a:t>
            </a:r>
            <a:endParaRPr kumimoji="0" lang="en-US" sz="4000" b="0" i="0" u="none" strike="noStrike" kern="1200" cap="none" spc="0" normalizeH="0" baseline="0" noProof="0" dirty="0" smtClean="0">
              <a:ln>
                <a:noFill/>
              </a:ln>
              <a:solidFill>
                <a:sysClr val="window" lastClr="FFFFFF"/>
              </a:solidFill>
              <a:effectLst/>
              <a:uLnTx/>
              <a:uFillTx/>
              <a:latin typeface="Georgia" pitchFamily="18" charset="0"/>
              <a:ea typeface="MS PGothic" pitchFamily="34" charset="-128"/>
            </a:endParaRPr>
          </a:p>
        </p:txBody>
      </p:sp>
      <p:sp>
        <p:nvSpPr>
          <p:cNvPr id="4" name="Title 3"/>
          <p:cNvSpPr txBox="1">
            <a:spLocks/>
          </p:cNvSpPr>
          <p:nvPr/>
        </p:nvSpPr>
        <p:spPr bwMode="auto">
          <a:xfrm>
            <a:off x="165100" y="1096963"/>
            <a:ext cx="8397875" cy="808037"/>
          </a:xfrm>
          <a:prstGeom prst="rect">
            <a:avLst/>
          </a:prstGeom>
          <a:solidFill>
            <a:sysClr val="window" lastClr="FFFFFF">
              <a:lumMod val="85000"/>
            </a:sysClr>
          </a:solidFill>
          <a:ln w="9525">
            <a:noFill/>
            <a:miter lim="800000"/>
            <a:headEnd/>
            <a:tailEnd/>
          </a:ln>
        </p:spPr>
        <p:txBody>
          <a:bodyPr anchor="ctr">
            <a:normAutofit fontScale="92500"/>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1F497D"/>
                </a:solidFill>
                <a:effectLst/>
                <a:uLnTx/>
                <a:uFillTx/>
                <a:latin typeface="Georgia" pitchFamily="18" charset="0"/>
                <a:ea typeface="ＭＳ Ｐゴシック" pitchFamily="-112" charset="-128"/>
                <a:cs typeface="ＭＳ Ｐゴシック" pitchFamily="-112" charset="-128"/>
              </a:rPr>
              <a:t>CORNELL NOTE-TAKING SYSTEM</a:t>
            </a:r>
            <a:endParaRPr kumimoji="0" lang="en-US" sz="2800" b="1" i="0" u="none" strike="noStrike" kern="0" cap="none" spc="0" normalizeH="0" baseline="0" noProof="0" dirty="0">
              <a:ln>
                <a:noFill/>
              </a:ln>
              <a:solidFill>
                <a:srgbClr val="1F497D"/>
              </a:solidFill>
              <a:effectLst/>
              <a:uLnTx/>
              <a:uFillTx/>
              <a:latin typeface="Georgia" pitchFamily="18" charset="0"/>
              <a:ea typeface="ＭＳ Ｐゴシック" pitchFamily="-112" charset="-128"/>
              <a:cs typeface="ＭＳ Ｐゴシック" pitchFamily="-112" charset="-128"/>
            </a:endParaRPr>
          </a:p>
        </p:txBody>
      </p:sp>
      <p:sp>
        <p:nvSpPr>
          <p:cNvPr id="5" name="Rectangle 4"/>
          <p:cNvSpPr/>
          <p:nvPr/>
        </p:nvSpPr>
        <p:spPr>
          <a:xfrm>
            <a:off x="165100" y="1905000"/>
            <a:ext cx="2103438" cy="118903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NOTE-TAKING</a:t>
            </a:r>
          </a:p>
        </p:txBody>
      </p:sp>
      <p:sp>
        <p:nvSpPr>
          <p:cNvPr id="6" name="Rectangle 5"/>
          <p:cNvSpPr/>
          <p:nvPr/>
        </p:nvSpPr>
        <p:spPr>
          <a:xfrm>
            <a:off x="165100" y="3047999"/>
            <a:ext cx="2103438" cy="1463675"/>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1</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C</a:t>
            </a:r>
            <a:r>
              <a:rPr kumimoji="0" lang="en-US" sz="1800" b="1" i="0" u="none" strike="noStrike" kern="0" cap="none" spc="0" normalizeH="0" baseline="0" noProof="0" dirty="0">
                <a:ln>
                  <a:noFill/>
                </a:ln>
                <a:solidFill>
                  <a:prstClr val="black"/>
                </a:solidFill>
                <a:effectLst/>
                <a:uLnTx/>
                <a:uFillTx/>
                <a:latin typeface="Calibri"/>
                <a:ea typeface="+mn-ea"/>
                <a:cs typeface="+mn-cs"/>
              </a:rPr>
              <a:t>reate Format</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p:txBody>
      </p:sp>
      <p:sp>
        <p:nvSpPr>
          <p:cNvPr id="7" name="Rectangle 6"/>
          <p:cNvSpPr/>
          <p:nvPr/>
        </p:nvSpPr>
        <p:spPr>
          <a:xfrm>
            <a:off x="165100" y="4525963"/>
            <a:ext cx="2103438" cy="118903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2</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O</a:t>
            </a:r>
            <a:r>
              <a:rPr kumimoji="0" lang="en-US" sz="1800" b="1" i="0" u="none" strike="noStrike" kern="0" cap="none" spc="0" normalizeH="0" baseline="0" noProof="0" dirty="0">
                <a:ln>
                  <a:noFill/>
                </a:ln>
                <a:solidFill>
                  <a:prstClr val="black"/>
                </a:solidFill>
                <a:effectLst/>
                <a:uLnTx/>
                <a:uFillTx/>
                <a:latin typeface="Calibri"/>
                <a:ea typeface="+mn-ea"/>
                <a:cs typeface="+mn-cs"/>
              </a:rPr>
              <a:t>rganize Notes</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p:txBody>
      </p:sp>
      <p:sp>
        <p:nvSpPr>
          <p:cNvPr id="8" name="Rectangle 7"/>
          <p:cNvSpPr/>
          <p:nvPr/>
        </p:nvSpPr>
        <p:spPr>
          <a:xfrm>
            <a:off x="2254250" y="1905000"/>
            <a:ext cx="2101850" cy="118903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NOTE-MAKING</a:t>
            </a:r>
          </a:p>
        </p:txBody>
      </p:sp>
      <p:sp>
        <p:nvSpPr>
          <p:cNvPr id="9" name="Rectangle 8"/>
          <p:cNvSpPr/>
          <p:nvPr/>
        </p:nvSpPr>
        <p:spPr>
          <a:xfrm>
            <a:off x="2254250" y="3078163"/>
            <a:ext cx="2101850" cy="14636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3</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R</a:t>
            </a:r>
            <a:r>
              <a:rPr kumimoji="0" lang="en-US" sz="1800" b="1" i="0" u="none" strike="noStrike" kern="0" cap="none" spc="0" normalizeH="0" baseline="0" noProof="0" dirty="0">
                <a:ln>
                  <a:noFill/>
                </a:ln>
                <a:solidFill>
                  <a:prstClr val="black"/>
                </a:solidFill>
                <a:effectLst/>
                <a:uLnTx/>
                <a:uFillTx/>
                <a:latin typeface="Calibri"/>
                <a:ea typeface="+mn-ea"/>
                <a:cs typeface="+mn-cs"/>
              </a:rPr>
              <a:t>eview &amp; Revise Notes</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2254250" y="4525963"/>
            <a:ext cx="2101850" cy="11890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4</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N</a:t>
            </a:r>
            <a:r>
              <a:rPr kumimoji="0" lang="en-US" sz="1800" b="1" i="0" u="none" strike="noStrike" kern="0" cap="none" spc="0" normalizeH="0" baseline="0" noProof="0" dirty="0">
                <a:ln>
                  <a:noFill/>
                </a:ln>
                <a:solidFill>
                  <a:prstClr val="black"/>
                </a:solidFill>
                <a:effectLst/>
                <a:uLnTx/>
                <a:uFillTx/>
                <a:latin typeface="Calibri"/>
                <a:ea typeface="+mn-ea"/>
                <a:cs typeface="+mn-cs"/>
              </a:rPr>
              <a:t>ote Key Ideas to Create Questions</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2254250" y="5699125"/>
            <a:ext cx="2101850" cy="100647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5</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E</a:t>
            </a:r>
            <a:r>
              <a:rPr kumimoji="0" lang="en-US" sz="1800" b="1" i="0" u="none" strike="noStrike" kern="0" cap="none" spc="0" normalizeH="0" baseline="0" noProof="0" dirty="0">
                <a:ln>
                  <a:noFill/>
                </a:ln>
                <a:solidFill>
                  <a:prstClr val="black"/>
                </a:solidFill>
                <a:effectLst/>
                <a:uLnTx/>
                <a:uFillTx/>
                <a:latin typeface="Calibri"/>
                <a:ea typeface="+mn-ea"/>
                <a:cs typeface="+mn-cs"/>
              </a:rPr>
              <a:t>xchange Ideas by Collaboration</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6445250" y="5699125"/>
            <a:ext cx="2101850" cy="100647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10</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Y</a:t>
            </a:r>
            <a:r>
              <a:rPr kumimoji="0" lang="en-US" sz="1800" b="1" i="0" u="none" strike="noStrike" kern="0" cap="none" spc="0" normalizeH="0" baseline="0" noProof="0" dirty="0">
                <a:ln>
                  <a:noFill/>
                </a:ln>
                <a:solidFill>
                  <a:prstClr val="black"/>
                </a:solidFill>
                <a:effectLst/>
                <a:uLnTx/>
                <a:uFillTx/>
                <a:latin typeface="Calibri"/>
                <a:ea typeface="+mn-ea"/>
                <a:cs typeface="+mn-cs"/>
              </a:rPr>
              <a:t>our Reflection</a:t>
            </a:r>
          </a:p>
        </p:txBody>
      </p:sp>
      <p:sp>
        <p:nvSpPr>
          <p:cNvPr id="13" name="Rectangle 12"/>
          <p:cNvSpPr/>
          <p:nvPr/>
        </p:nvSpPr>
        <p:spPr>
          <a:xfrm>
            <a:off x="6459538" y="4495800"/>
            <a:ext cx="2103437" cy="118903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9</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A</a:t>
            </a:r>
            <a:r>
              <a:rPr kumimoji="0" lang="en-US" sz="1800" b="1" i="0" u="none" strike="noStrike" kern="0" cap="none" spc="0" normalizeH="0" baseline="0" noProof="0" dirty="0">
                <a:ln>
                  <a:noFill/>
                </a:ln>
                <a:solidFill>
                  <a:prstClr val="black"/>
                </a:solidFill>
                <a:effectLst/>
                <a:uLnTx/>
                <a:uFillTx/>
                <a:latin typeface="Calibri"/>
                <a:ea typeface="+mn-ea"/>
                <a:cs typeface="+mn-cs"/>
              </a:rPr>
              <a:t>ddress Written Feedback</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6445250" y="3048000"/>
            <a:ext cx="2101850" cy="146367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8</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W</a:t>
            </a:r>
            <a:r>
              <a:rPr kumimoji="0" lang="en-US" sz="1800" b="1" i="0" u="none" strike="noStrike" kern="0" cap="none" spc="0" normalizeH="0" baseline="0" noProof="0" dirty="0">
                <a:ln>
                  <a:noFill/>
                </a:ln>
                <a:solidFill>
                  <a:prstClr val="black"/>
                </a:solidFill>
                <a:effectLst/>
                <a:uLnTx/>
                <a:uFillTx/>
                <a:latin typeface="Calibri"/>
                <a:ea typeface="+mn-ea"/>
                <a:cs typeface="+mn-cs"/>
              </a:rPr>
              <a:t>ritten Feedback</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5" name="Rectangle 14"/>
          <p:cNvSpPr/>
          <p:nvPr/>
        </p:nvSpPr>
        <p:spPr>
          <a:xfrm>
            <a:off x="6445250" y="1905000"/>
            <a:ext cx="2101850" cy="1189038"/>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NOTE-REFLECTING</a:t>
            </a:r>
          </a:p>
        </p:txBody>
      </p:sp>
      <p:sp>
        <p:nvSpPr>
          <p:cNvPr id="16" name="Rectangle 15"/>
          <p:cNvSpPr/>
          <p:nvPr/>
        </p:nvSpPr>
        <p:spPr>
          <a:xfrm>
            <a:off x="4356100" y="1905000"/>
            <a:ext cx="2103438" cy="118903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Calibri"/>
                <a:ea typeface="+mn-ea"/>
                <a:cs typeface="+mn-cs"/>
              </a:rPr>
              <a:t>NOTE-INTERACTING</a:t>
            </a:r>
          </a:p>
        </p:txBody>
      </p:sp>
      <p:sp>
        <p:nvSpPr>
          <p:cNvPr id="17" name="Rectangle 16"/>
          <p:cNvSpPr/>
          <p:nvPr/>
        </p:nvSpPr>
        <p:spPr>
          <a:xfrm>
            <a:off x="4356100" y="3078163"/>
            <a:ext cx="2103438" cy="14636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6</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Calibri"/>
                <a:ea typeface="+mn-ea"/>
                <a:cs typeface="+mn-cs"/>
              </a:rPr>
              <a:t>L</a:t>
            </a:r>
            <a:r>
              <a:rPr kumimoji="0" lang="en-US" sz="1800" b="1" i="0" u="none" strike="noStrike" kern="0" cap="none" spc="0" normalizeH="0" baseline="0" noProof="0" dirty="0">
                <a:ln>
                  <a:noFill/>
                </a:ln>
                <a:solidFill>
                  <a:prstClr val="black"/>
                </a:solidFill>
                <a:effectLst/>
                <a:uLnTx/>
                <a:uFillTx/>
                <a:latin typeface="Calibri"/>
                <a:ea typeface="+mn-ea"/>
                <a:cs typeface="+mn-cs"/>
              </a:rPr>
              <a:t>ink Learning to Create a Synthesized Summary</a:t>
            </a:r>
            <a:endParaRPr kumimoji="0" lang="en-US" sz="1800" b="1" i="0" u="none" strike="noStrike" kern="0" cap="none" spc="0" normalizeH="0" baseline="0" noProof="0" dirty="0">
              <a:ln>
                <a:noFill/>
              </a:ln>
              <a:solidFill>
                <a:prstClr val="black"/>
              </a:solidFill>
              <a:effectLst/>
              <a:uLnTx/>
              <a:uFillTx/>
              <a:latin typeface="Adamsky Outline SF" pitchFamily="2" charset="0"/>
              <a:ea typeface="+mn-ea"/>
              <a:cs typeface="+mn-cs"/>
            </a:endParaRPr>
          </a:p>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8" name="Rectangle 17"/>
          <p:cNvSpPr/>
          <p:nvPr/>
        </p:nvSpPr>
        <p:spPr>
          <a:xfrm>
            <a:off x="4356100" y="4525963"/>
            <a:ext cx="2103438" cy="118903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STEP 7</a:t>
            </a:r>
          </a:p>
          <a:p>
            <a:pPr marL="0" marR="0" lvl="0" indent="0" defTabSz="45720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ea typeface="+mn-ea"/>
                <a:cs typeface="+mn-cs"/>
              </a:rPr>
              <a:t>Use Completed Cornell Notes as a </a:t>
            </a:r>
            <a:r>
              <a:rPr kumimoji="0" lang="en-US" sz="2000" b="1" i="0" u="none" strike="noStrike" kern="0" cap="none" spc="0" normalizeH="0" baseline="0" noProof="0" dirty="0">
                <a:ln>
                  <a:noFill/>
                </a:ln>
                <a:solidFill>
                  <a:srgbClr val="FF0000"/>
                </a:solidFill>
                <a:effectLst/>
                <a:uLnTx/>
                <a:uFillTx/>
                <a:latin typeface="Calibri"/>
                <a:ea typeface="+mn-ea"/>
                <a:cs typeface="+mn-cs"/>
              </a:rPr>
              <a:t>L</a:t>
            </a:r>
            <a:r>
              <a:rPr kumimoji="0" lang="en-US" sz="1800" b="1" i="0" u="none" strike="noStrike" kern="0" cap="none" spc="0" normalizeH="0" baseline="0" noProof="0" dirty="0">
                <a:ln>
                  <a:noFill/>
                </a:ln>
                <a:solidFill>
                  <a:prstClr val="black"/>
                </a:solidFill>
                <a:effectLst/>
                <a:uLnTx/>
                <a:uFillTx/>
                <a:latin typeface="Calibri"/>
                <a:ea typeface="+mn-ea"/>
                <a:cs typeface="+mn-cs"/>
              </a:rPr>
              <a:t>earning Tool</a:t>
            </a: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6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2"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ntr" presetSubtype="0" fill="hold" grpId="2"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8"/>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ntr" presetSubtype="0" fill="hold" grpId="2"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hidden"/>
                                      </p:to>
                                    </p:set>
                                  </p:childTnLst>
                                </p:cTn>
                              </p:par>
                              <p:par>
                                <p:cTn id="79" presetID="1" presetClass="entr" presetSubtype="0" fill="hold" grpId="2"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7"/>
                                        </p:tgtEl>
                                        <p:attrNameLst>
                                          <p:attrName>style.visibility</p:attrName>
                                        </p:attrNameLst>
                                      </p:cBhvr>
                                      <p:to>
                                        <p:strVal val="hidden"/>
                                      </p:to>
                                    </p:set>
                                  </p:childTnLst>
                                </p:cTn>
                              </p:par>
                              <p:par>
                                <p:cTn id="89" presetID="1" presetClass="entr" presetSubtype="0" fill="hold" grpId="2" nodeType="withEffect">
                                  <p:stCondLst>
                                    <p:cond delay="0"/>
                                  </p:stCondLst>
                                  <p:childTnLst>
                                    <p:set>
                                      <p:cBhvr>
                                        <p:cTn id="90" dur="1" fill="hold">
                                          <p:stCondLst>
                                            <p:cond delay="0"/>
                                          </p:stCondLst>
                                        </p:cTn>
                                        <p:tgtEl>
                                          <p:spTgt spid="1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18"/>
                                        </p:tgtEl>
                                        <p:attrNameLst>
                                          <p:attrName>style.visibility</p:attrName>
                                        </p:attrNameLst>
                                      </p:cBhvr>
                                      <p:to>
                                        <p:strVal val="hidden"/>
                                      </p:to>
                                    </p:set>
                                  </p:childTnLst>
                                </p:cTn>
                              </p:par>
                              <p:par>
                                <p:cTn id="95" presetID="1" presetClass="entr" presetSubtype="0" fill="hold" grpId="2"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6" grpId="2" animBg="1"/>
      <p:bldP spid="17" grpId="0" animBg="1"/>
      <p:bldP spid="17" grpId="1" animBg="1"/>
      <p:bldP spid="17" grpId="2" animBg="1"/>
      <p:bldP spid="18" grpId="0" animBg="1"/>
      <p:bldP spid="18" grpId="1" animBg="1"/>
      <p:bldP spid="18" grpId="2" animBg="1"/>
    </p:bldLst>
  </p:timing>
</p:sld>
</file>

<file path=ppt/theme/theme1.xml><?xml version="1.0" encoding="utf-8"?>
<a:theme xmlns:a="http://schemas.openxmlformats.org/drawingml/2006/main" name="AVID Center SI PPT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9CC91914716548AF711F04B67ACACE" ma:contentTypeVersion="0" ma:contentTypeDescription="Create a new document." ma:contentTypeScope="" ma:versionID="d57bda6af7f5c3861175d0483b035ed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C510F8-B9DC-4C5F-8A07-F7081A81F04B}">
  <ds:schemaRefs>
    <ds:schemaRef ds:uri="http://schemas.microsoft.com/sharepoint/v3/contenttype/forms"/>
  </ds:schemaRefs>
</ds:datastoreItem>
</file>

<file path=customXml/itemProps2.xml><?xml version="1.0" encoding="utf-8"?>
<ds:datastoreItem xmlns:ds="http://schemas.openxmlformats.org/officeDocument/2006/customXml" ds:itemID="{E68FB307-DAEE-4F68-BC5C-E6F20554C2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51FC669-1422-462E-8D37-FF774B7079C1}">
  <ds:schemaRefs>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AVID Center SI PPT 2015</Template>
  <TotalTime>40</TotalTime>
  <Words>694</Words>
  <Application>Microsoft Office PowerPoint</Application>
  <PresentationFormat>On-screen Show (4:3)</PresentationFormat>
  <Paragraphs>147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AVID Center SI PPT 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AVID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Yana Bailey</dc:creator>
  <cp:lastModifiedBy>clovis</cp:lastModifiedBy>
  <cp:revision>7</cp:revision>
  <dcterms:created xsi:type="dcterms:W3CDTF">2014-09-17T18:47:21Z</dcterms:created>
  <dcterms:modified xsi:type="dcterms:W3CDTF">2016-08-09T21:08:00Z</dcterms:modified>
</cp:coreProperties>
</file>