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70" r:id="rId4"/>
    <p:sldId id="271" r:id="rId5"/>
    <p:sldId id="272" r:id="rId6"/>
    <p:sldId id="287" r:id="rId7"/>
    <p:sldId id="273" r:id="rId8"/>
    <p:sldId id="274" r:id="rId9"/>
    <p:sldId id="275" r:id="rId10"/>
    <p:sldId id="288" r:id="rId11"/>
    <p:sldId id="276" r:id="rId12"/>
    <p:sldId id="277" r:id="rId13"/>
    <p:sldId id="278" r:id="rId14"/>
    <p:sldId id="279" r:id="rId15"/>
    <p:sldId id="281" r:id="rId16"/>
    <p:sldId id="280" r:id="rId17"/>
    <p:sldId id="286" r:id="rId18"/>
    <p:sldId id="282" r:id="rId19"/>
    <p:sldId id="28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F6882E"/>
    <a:srgbClr val="FF9900"/>
    <a:srgbClr val="E47E35"/>
    <a:srgbClr val="4F81B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4660"/>
  </p:normalViewPr>
  <p:slideViewPr>
    <p:cSldViewPr>
      <p:cViewPr varScale="1">
        <p:scale>
          <a:sx n="84" d="100"/>
          <a:sy n="84" d="100"/>
        </p:scale>
        <p:origin x="145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80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DA309-AFE2-4476-8E8B-527B3E791EBF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68F25-222A-4670-8984-3A7AC7AAFD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7015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BE76D-C75F-46B1-92F6-84A0FD1A4318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C8D44-34E3-4684-B9F6-0BBE1ECD1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86152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990600" y="4648200"/>
            <a:ext cx="7696200" cy="9906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tx2"/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Fisher &amp; Frey on Close and Critical Reading</a:t>
            </a:r>
            <a:endParaRPr kumimoji="0"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2016 Corwin</a:t>
            </a:r>
            <a:endParaRPr lang="en-US" dirty="0" smtClean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890783"/>
            <a:ext cx="9021537" cy="1527349"/>
          </a:xfrm>
          <a:prstGeom prst="rect">
            <a:avLst/>
          </a:prstGeom>
          <a:solidFill>
            <a:srgbClr val="F6882E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838200"/>
            <a:ext cx="9021537" cy="1205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418129"/>
            <a:ext cx="9021537" cy="11053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947410"/>
            <a:ext cx="8229600" cy="1470025"/>
          </a:xfrm>
        </p:spPr>
        <p:txBody>
          <a:bodyPr anchor="ctr">
            <a:noAutofit/>
          </a:bodyPr>
          <a:lstStyle>
            <a:lvl1pPr algn="ctr">
              <a:defRPr lang="en-US" sz="5400" b="1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3886200" y="32004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Place Holder PDRC Logo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048000"/>
            <a:ext cx="3937151" cy="85039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0" y="5943600"/>
            <a:ext cx="9144000" cy="9144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9833" y="5943600"/>
            <a:ext cx="187416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 w="63500">
            <a:solidFill>
              <a:srgbClr val="4F81B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>
            <a:lvl1pPr algn="ct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69146" y="1335635"/>
            <a:ext cx="9020569" cy="112165"/>
            <a:chOff x="69146" y="2341475"/>
            <a:chExt cx="9020569" cy="112165"/>
          </a:xfrm>
        </p:grpSpPr>
        <p:sp>
          <p:nvSpPr>
            <p:cNvPr id="10" name="Rectangle 9"/>
            <p:cNvSpPr/>
            <p:nvPr/>
          </p:nvSpPr>
          <p:spPr>
            <a:xfrm flipV="1">
              <a:off x="76200" y="2362200"/>
              <a:ext cx="9013515" cy="914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 cap="sq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9146" y="2341475"/>
              <a:ext cx="9013781" cy="4571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 cap="sq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>
            <a:normAutofit/>
          </a:bodyPr>
          <a:lstStyle>
            <a:lvl1pPr algn="ctr">
              <a:buNone/>
              <a:defRPr sz="4800" b="1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ctr">
              <a:buNone/>
              <a:defRPr sz="3600" b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 smtClean="0"/>
              <a:t>Copyright © 2016 Corwin</a:t>
            </a:r>
            <a:endParaRPr lang="en-US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69146" y="2341475"/>
            <a:ext cx="9020569" cy="112165"/>
            <a:chOff x="69146" y="2341475"/>
            <a:chExt cx="9020569" cy="112165"/>
          </a:xfrm>
        </p:grpSpPr>
        <p:sp>
          <p:nvSpPr>
            <p:cNvPr id="7" name="Rectangle 6"/>
            <p:cNvSpPr/>
            <p:nvPr/>
          </p:nvSpPr>
          <p:spPr>
            <a:xfrm flipV="1">
              <a:off x="76200" y="2362200"/>
              <a:ext cx="9013515" cy="914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 cap="sq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9146" y="2341475"/>
              <a:ext cx="9013781" cy="4571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 cap="sq" cmpd="sng" algn="ctr">
              <a:solidFill>
                <a:schemeClr val="accent6">
                  <a:lumMod val="60000"/>
                  <a:lumOff val="40000"/>
                </a:schemeClr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0" hangingPunct="1"/>
              <a:endParaRPr kumimoji="0"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5943600"/>
            <a:ext cx="9144000" cy="9144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9833" y="5943600"/>
            <a:ext cx="187416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 w="63500">
            <a:solidFill>
              <a:srgbClr val="4F81B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ct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 algn="ctr">
              <a:buNone/>
              <a:defRPr sz="2400" b="1">
                <a:solidFill>
                  <a:schemeClr val="accent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 algn="ctr">
              <a:buNone/>
              <a:defRPr sz="2400" b="1">
                <a:solidFill>
                  <a:schemeClr val="accent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 w="63500">
            <a:solidFill>
              <a:srgbClr val="4F81B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ctr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  <a:prstGeom prst="rect">
            <a:avLst/>
          </a:prstGeo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447800"/>
            <a:ext cx="9144000" cy="0"/>
          </a:xfrm>
          <a:prstGeom prst="line">
            <a:avLst/>
          </a:prstGeom>
          <a:ln w="63500">
            <a:solidFill>
              <a:srgbClr val="4F81BD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 userDrawn="1"/>
        </p:nvSpPr>
        <p:spPr>
          <a:xfrm>
            <a:off x="0" y="5943600"/>
            <a:ext cx="9144000" cy="9144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9833" y="5943600"/>
            <a:ext cx="187416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ctr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Copyright © 2016 Corwin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5943600"/>
            <a:ext cx="9144000" cy="9144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tint val="66000"/>
                  <a:satMod val="160000"/>
                </a:schemeClr>
              </a:gs>
              <a:gs pos="50000">
                <a:schemeClr val="accent6">
                  <a:lumMod val="75000"/>
                  <a:tint val="44500"/>
                  <a:satMod val="160000"/>
                </a:schemeClr>
              </a:gs>
              <a:gs pos="100000">
                <a:schemeClr val="accent6">
                  <a:lumMod val="75000"/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69833" y="5943600"/>
            <a:ext cx="187416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latinLnBrk="0" hangingPunct="1">
        <a:spcBef>
          <a:spcPct val="0"/>
        </a:spcBef>
        <a:buNone/>
        <a:defRPr kumimoji="0" sz="4800" b="1" kern="1200">
          <a:solidFill>
            <a:schemeClr val="accent6">
              <a:lumMod val="75000"/>
            </a:schemeClr>
          </a:solidFill>
          <a:latin typeface="Calibri" panose="020F0502020204030204" pitchFamily="34" charset="0"/>
          <a:ea typeface="+mj-ea"/>
          <a:cs typeface="Arabic Typesetting" panose="03020402040406030203" pitchFamily="66" charset="-78"/>
        </a:defRPr>
      </a:lvl1pPr>
    </p:titleStyle>
    <p:bodyStyle>
      <a:lvl1pPr marL="274320" indent="-274320" algn="l" rtl="0" eaLnBrk="1" latinLnBrk="0" hangingPunct="1">
        <a:lnSpc>
          <a:spcPct val="150000"/>
        </a:lnSpc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548640" indent="-228600" algn="l" rtl="0" eaLnBrk="1" latinLnBrk="0" hangingPunct="1">
        <a:lnSpc>
          <a:spcPct val="150000"/>
        </a:lnSpc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822960" indent="-228600" algn="l" rtl="0" eaLnBrk="1" latinLnBrk="0" hangingPunct="1">
        <a:lnSpc>
          <a:spcPct val="150000"/>
        </a:lnSpc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097280" indent="-228600" algn="l" rtl="0" eaLnBrk="1" latinLnBrk="0" hangingPunct="1">
        <a:lnSpc>
          <a:spcPct val="150000"/>
        </a:lnSpc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1371600" indent="-228600" algn="l" rtl="0" eaLnBrk="1" latinLnBrk="0" hangingPunct="1">
        <a:lnSpc>
          <a:spcPct val="150000"/>
        </a:lnSpc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bcove.me/ekhxf8a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bcove.me/e94q2hii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648200"/>
            <a:ext cx="8077200" cy="990600"/>
          </a:xfrm>
        </p:spPr>
        <p:txBody>
          <a:bodyPr/>
          <a:lstStyle/>
          <a:p>
            <a:r>
              <a:rPr lang="en-US" dirty="0" smtClean="0"/>
              <a:t>Fisher and Frey on Close and Critical Reading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0" y="1023610"/>
            <a:ext cx="10591800" cy="1490990"/>
          </a:xfrm>
        </p:spPr>
        <p:txBody>
          <a:bodyPr/>
          <a:lstStyle/>
          <a:p>
            <a:r>
              <a:rPr lang="en-US" dirty="0" smtClean="0"/>
              <a:t>Determining Text Complexity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0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Quantitative and Qualitative Factors of Complexity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pic>
        <p:nvPicPr>
          <p:cNvPr id="8" name="Picture 7">
            <a:hlinkClick r:id="rId2"/>
          </p:cNvPr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382" y="1828800"/>
            <a:ext cx="6427236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ounded Rectangle 8">
            <a:hlinkClick r:id="rId2"/>
          </p:cNvPr>
          <p:cNvSpPr/>
          <p:nvPr/>
        </p:nvSpPr>
        <p:spPr>
          <a:xfrm>
            <a:off x="3791968" y="4186237"/>
            <a:ext cx="1600200" cy="1300163"/>
          </a:xfrm>
          <a:prstGeom prst="round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Isosceles Triangle 9">
            <a:hlinkClick r:id="rId2"/>
          </p:cNvPr>
          <p:cNvSpPr/>
          <p:nvPr/>
        </p:nvSpPr>
        <p:spPr>
          <a:xfrm rot="5400000">
            <a:off x="4155872" y="4380555"/>
            <a:ext cx="1187105" cy="911527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8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Quantitative Factors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343400"/>
          </a:xfrm>
        </p:spPr>
        <p:txBody>
          <a:bodyPr/>
          <a:lstStyle/>
          <a:p>
            <a:r>
              <a:rPr lang="en-US" sz="2500" dirty="0"/>
              <a:t>Word-level analysis </a:t>
            </a:r>
            <a:r>
              <a:rPr lang="en-US" sz="2500" dirty="0" smtClean="0"/>
              <a:t>encompasses </a:t>
            </a:r>
            <a:r>
              <a:rPr lang="en-US" sz="2500" dirty="0"/>
              <a:t>the amount of decoding work the reader must do, presuming that single-syllable words are easier than multisyllabic ones.</a:t>
            </a:r>
          </a:p>
          <a:p>
            <a:r>
              <a:rPr lang="en-US" sz="2500" dirty="0"/>
              <a:t>Sentence-level analysis </a:t>
            </a:r>
            <a:r>
              <a:rPr lang="en-US" sz="2500" dirty="0" smtClean="0"/>
              <a:t>encompasses </a:t>
            </a:r>
            <a:r>
              <a:rPr lang="en-US" sz="2500" dirty="0"/>
              <a:t>the demands the text will place on readers’ working memory based on the number of concepts and connections they will need to keep in mind in order to </a:t>
            </a:r>
            <a:r>
              <a:rPr lang="en-US" sz="2500" dirty="0" smtClean="0"/>
              <a:t>comprehend the text.</a:t>
            </a:r>
            <a:endParaRPr lang="en-US" sz="25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31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609600"/>
            <a:ext cx="7772400" cy="45720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latin typeface="Calibri" panose="020F0502020204030204" pitchFamily="34" charset="0"/>
              </a:rPr>
              <a:t>“There is a strong foundation for using quantitative measures to determine the relative level of challenge posed to a reader.”</a:t>
            </a:r>
          </a:p>
          <a:p>
            <a:pPr marL="0" indent="0" algn="r">
              <a:buNone/>
            </a:pPr>
            <a:r>
              <a:rPr lang="en-US" sz="3600" dirty="0">
                <a:latin typeface="Calibri" panose="020F0502020204030204" pitchFamily="34" charset="0"/>
              </a:rPr>
              <a:t>—</a:t>
            </a:r>
            <a:r>
              <a:rPr lang="en-US" sz="3600" dirty="0" smtClean="0">
                <a:latin typeface="Calibri" panose="020F0502020204030204" pitchFamily="34" charset="0"/>
              </a:rPr>
              <a:t>Fisher </a:t>
            </a:r>
            <a:r>
              <a:rPr lang="en-US" sz="3600" dirty="0">
                <a:latin typeface="Calibri" panose="020F0502020204030204" pitchFamily="34" charset="0"/>
              </a:rPr>
              <a:t>and </a:t>
            </a:r>
            <a:r>
              <a:rPr lang="en-US" sz="3600" dirty="0" smtClean="0">
                <a:latin typeface="Calibri" panose="020F0502020204030204" pitchFamily="34" charset="0"/>
              </a:rPr>
              <a:t>Frey</a:t>
            </a:r>
            <a:endParaRPr lang="en-US" sz="3600" dirty="0">
              <a:latin typeface="Calibri" panose="020F0502020204030204" pitchFamily="34" charset="0"/>
            </a:endParaRPr>
          </a:p>
          <a:p>
            <a:endParaRPr 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4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Qualitative Factors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2231299"/>
            <a:ext cx="7772400" cy="4572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Qualitative factors are the elements of the text that can only be recognized by a human </a:t>
            </a:r>
            <a:r>
              <a:rPr lang="en-US" dirty="0" smtClean="0"/>
              <a:t>reader.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3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Four Qualitative Factors of Texts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2033696"/>
            <a:ext cx="7772400" cy="861904"/>
          </a:xfrm>
        </p:spPr>
        <p:txBody>
          <a:bodyPr/>
          <a:lstStyle/>
          <a:p>
            <a:pPr lvl="1"/>
            <a:r>
              <a:rPr lang="en-US" sz="2800" dirty="0"/>
              <a:t>Levels of meaning and purpose</a:t>
            </a:r>
          </a:p>
          <a:p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914400" y="2795696"/>
            <a:ext cx="7772400" cy="861904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dirty="0" smtClean="0"/>
              <a:t>Structure</a:t>
            </a:r>
          </a:p>
          <a:p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914400" y="3557696"/>
            <a:ext cx="7772400" cy="861904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dirty="0" smtClean="0"/>
              <a:t>Language conventionality and clarity</a:t>
            </a:r>
          </a:p>
          <a:p>
            <a:endParaRPr lang="en-US" dirty="0"/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914400" y="4319696"/>
            <a:ext cx="7772400" cy="861904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dirty="0" smtClean="0"/>
              <a:t>Knowledge demands</a:t>
            </a:r>
          </a:p>
          <a:p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5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Three </a:t>
            </a:r>
            <a:r>
              <a:rPr lang="en-US" dirty="0"/>
              <a:t>Categories of Texts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Used for Instruction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7772400" cy="1371600"/>
          </a:xfrm>
        </p:spPr>
        <p:txBody>
          <a:bodyPr/>
          <a:lstStyle/>
          <a:p>
            <a:r>
              <a:rPr lang="en-US" dirty="0"/>
              <a:t>Texts that are comfortable and/or build background, fluency, and skills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914400" y="3200400"/>
            <a:ext cx="7772400" cy="13716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Texts that require grade-appropriate skills</a:t>
            </a:r>
          </a:p>
          <a:p>
            <a:pPr marL="0" indent="0">
              <a:buFont typeface="Wingdings 2"/>
              <a:buNone/>
            </a:pP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914400" y="4343400"/>
            <a:ext cx="7772400" cy="13716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Texts that would stretch a reader and/or require </a:t>
            </a:r>
            <a:r>
              <a:rPr lang="en-US" dirty="0" smtClean="0"/>
              <a:t>instruction</a:t>
            </a:r>
            <a:endParaRPr lang="en-US" dirty="0"/>
          </a:p>
          <a:p>
            <a:pPr marL="0" indent="0">
              <a:buFont typeface="Wingdings 2"/>
              <a:buNone/>
            </a:pP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5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Types of Texts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/>
              <a:t>Literary texts </a:t>
            </a:r>
            <a:r>
              <a:rPr lang="en-US" dirty="0"/>
              <a:t>generally follow a narrative structure that includes characters and dialogue. They are plot driven and have a beginning, middle, and end</a:t>
            </a:r>
            <a:r>
              <a:rPr lang="en-US" dirty="0" smtClean="0"/>
              <a:t>.</a:t>
            </a:r>
            <a:endParaRPr lang="en-US" i="1" dirty="0"/>
          </a:p>
          <a:p>
            <a:r>
              <a:rPr lang="en-US" i="1" dirty="0"/>
              <a:t>Informational texts </a:t>
            </a:r>
            <a:r>
              <a:rPr lang="en-US" dirty="0"/>
              <a:t>rely on exposition rather than narration and are meant to describe, explain, and inform. They are nonlinear.</a:t>
            </a:r>
            <a:endParaRPr lang="en-US" i="1" dirty="0"/>
          </a:p>
          <a:p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95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Comparing Literary and Informational Texts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97937"/>
              </p:ext>
            </p:extLst>
          </p:nvPr>
        </p:nvGraphicFramePr>
        <p:xfrm>
          <a:off x="146305" y="1600200"/>
          <a:ext cx="8845294" cy="41910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947976"/>
                <a:gridCol w="2948659"/>
                <a:gridCol w="2948659"/>
              </a:tblGrid>
              <a:tr h="232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Factor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Literary Texts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Informational Texts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</a:tr>
              <a:tr h="698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Levels of Meaning and Purpose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Density and </a:t>
                      </a:r>
                      <a:r>
                        <a:rPr lang="en-US" sz="1100" dirty="0" smtClean="0">
                          <a:effectLst/>
                        </a:rPr>
                        <a:t>complexity</a:t>
                      </a:r>
                      <a:endParaRPr lang="en-US" sz="1100" dirty="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Figurative language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Purpose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Density and complexity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Analogies and abstract comparisons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Purpose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</a:tr>
              <a:tr h="9313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Structure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Genre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Organization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Narration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Graphic and visual 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Genre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Organization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Text features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Graphic elements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</a:tr>
              <a:tr h="11641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Language Conventionality and Clarity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Standard English and variations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Registers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Language level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Register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Voice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</a:tr>
              <a:tr h="11641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Knowledge Demands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Background knowledge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Prior knowledge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Cultural knowledge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Vocabulary knowledge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Prior knowledge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Background knowledge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Vocabulary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5773" marR="65773" marT="0" marB="0"/>
                </a:tc>
              </a:tr>
            </a:tbl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43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Bring-It-Back </a:t>
            </a:r>
            <a:r>
              <a:rPr lang="en-US" dirty="0"/>
              <a:t>Task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524000"/>
            <a:ext cx="7772400" cy="4572000"/>
          </a:xfrm>
        </p:spPr>
        <p:txBody>
          <a:bodyPr/>
          <a:lstStyle/>
          <a:p>
            <a:r>
              <a:rPr lang="en-US" sz="2200" dirty="0"/>
              <a:t>Read Chapters </a:t>
            </a:r>
            <a:r>
              <a:rPr lang="en-US" sz="2200" dirty="0" smtClean="0"/>
              <a:t>1–4 </a:t>
            </a:r>
            <a:r>
              <a:rPr lang="en-US" sz="2200" dirty="0"/>
              <a:t>in </a:t>
            </a:r>
            <a:r>
              <a:rPr lang="en-US" sz="2200" i="1" dirty="0"/>
              <a:t>Text </a:t>
            </a:r>
            <a:r>
              <a:rPr lang="en-US" sz="2200" i="1" dirty="0" smtClean="0"/>
              <a:t>Complexity</a:t>
            </a:r>
            <a:r>
              <a:rPr lang="en-US" sz="2200" dirty="0" smtClean="0"/>
              <a:t>, second edition.</a:t>
            </a:r>
          </a:p>
          <a:p>
            <a:r>
              <a:rPr lang="en-US" sz="2200" dirty="0" smtClean="0"/>
              <a:t>Evaluate </a:t>
            </a:r>
            <a:r>
              <a:rPr lang="en-US" sz="2200" dirty="0"/>
              <a:t>at least one literary and one informational text using the scales provided</a:t>
            </a:r>
            <a:r>
              <a:rPr lang="en-US" sz="2200" dirty="0" smtClean="0"/>
              <a:t>.</a:t>
            </a:r>
            <a:endParaRPr lang="en-US" sz="2200" dirty="0"/>
          </a:p>
          <a:p>
            <a:r>
              <a:rPr lang="en-US" sz="2200" dirty="0"/>
              <a:t>Be prepared to discuss with a </a:t>
            </a:r>
            <a:r>
              <a:rPr lang="en-US" sz="2200" dirty="0" smtClean="0"/>
              <a:t>group</a:t>
            </a:r>
            <a:endParaRPr lang="en-US" sz="2200" dirty="0"/>
          </a:p>
          <a:p>
            <a:pPr lvl="1"/>
            <a:r>
              <a:rPr lang="en-US" sz="2200" dirty="0"/>
              <a:t> </a:t>
            </a:r>
            <a:r>
              <a:rPr lang="en-US" sz="2200" dirty="0" smtClean="0"/>
              <a:t>Whether </a:t>
            </a:r>
            <a:r>
              <a:rPr lang="en-US" sz="2200" dirty="0"/>
              <a:t>that text would be a comfortable text, a grade-</a:t>
            </a:r>
            <a:r>
              <a:rPr lang="en-US" sz="2200" dirty="0" smtClean="0"/>
              <a:t>level-appropriate </a:t>
            </a:r>
            <a:r>
              <a:rPr lang="en-US" sz="2200" dirty="0"/>
              <a:t>text, or a text that would stretch the readers</a:t>
            </a:r>
          </a:p>
          <a:p>
            <a:pPr lvl="1"/>
            <a:r>
              <a:rPr lang="en-US" sz="2200" b="1" dirty="0"/>
              <a:t> </a:t>
            </a:r>
            <a:r>
              <a:rPr lang="en-US" sz="2200" dirty="0"/>
              <a:t>W</a:t>
            </a:r>
            <a:r>
              <a:rPr lang="en-US" sz="2200" dirty="0" smtClean="0"/>
              <a:t>hat </a:t>
            </a:r>
            <a:r>
              <a:rPr lang="en-US" sz="2200" dirty="0"/>
              <a:t>factors of the text put it in that category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06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533400" y="609600"/>
            <a:ext cx="7772400" cy="44196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</a:rPr>
              <a:t>“Deep knowledge of text complexity and instructional support, combined with a willingness to allow students to grapple with concepts, words, and ideas, puts teachers and students on the path to </a:t>
            </a:r>
            <a:r>
              <a:rPr lang="en-US" sz="2800" dirty="0" smtClean="0">
                <a:latin typeface="Calibri" panose="020F0502020204030204" pitchFamily="34" charset="0"/>
              </a:rPr>
              <a:t>success. . . . Text </a:t>
            </a:r>
            <a:r>
              <a:rPr lang="en-US" sz="2800" dirty="0">
                <a:latin typeface="Calibri" panose="020F0502020204030204" pitchFamily="34" charset="0"/>
              </a:rPr>
              <a:t>complexity matters because student learning matters.”</a:t>
            </a:r>
          </a:p>
          <a:p>
            <a:pPr marL="0" indent="0" algn="r">
              <a:buNone/>
            </a:pPr>
            <a:r>
              <a:rPr lang="en-US" sz="2800" dirty="0">
                <a:latin typeface="Calibri" panose="020F0502020204030204" pitchFamily="34" charset="0"/>
              </a:rPr>
              <a:t>—</a:t>
            </a:r>
            <a:r>
              <a:rPr lang="en-US" sz="2800" dirty="0" smtClean="0">
                <a:latin typeface="Calibri" panose="020F0502020204030204" pitchFamily="34" charset="0"/>
              </a:rPr>
              <a:t>Fisher and Frey</a:t>
            </a:r>
            <a:endParaRPr 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01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Objectives for Today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7772400" cy="4572000"/>
          </a:xfrm>
        </p:spPr>
        <p:txBody>
          <a:bodyPr>
            <a:norm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To develop </a:t>
            </a:r>
            <a:r>
              <a:rPr lang="en-US" sz="2200" dirty="0"/>
              <a:t>a clear understanding of the meaning of the term </a:t>
            </a:r>
            <a:r>
              <a:rPr lang="en-US" sz="2200" i="1" dirty="0"/>
              <a:t>text </a:t>
            </a:r>
            <a:r>
              <a:rPr lang="en-US" sz="2200" i="1" dirty="0" smtClean="0"/>
              <a:t>complexity</a:t>
            </a:r>
            <a:endParaRPr lang="en-US" sz="2200" i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To strengthen your </a:t>
            </a:r>
            <a:r>
              <a:rPr lang="en-US" sz="2200" dirty="0"/>
              <a:t>ability to choose texts at the correct level of complexity </a:t>
            </a:r>
            <a:r>
              <a:rPr lang="en-US" sz="2200" dirty="0" smtClean="0"/>
              <a:t>for your </a:t>
            </a:r>
            <a:r>
              <a:rPr lang="en-US" sz="2200" dirty="0"/>
              <a:t>students by considering the text itself, the characteristics of the reader(s), and the task at </a:t>
            </a:r>
            <a:r>
              <a:rPr lang="en-US" sz="2200" dirty="0" smtClean="0"/>
              <a:t>hand</a:t>
            </a:r>
            <a:endParaRPr lang="en-US" sz="2200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94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6882E"/>
                </a:solidFill>
              </a:rPr>
              <a:t>Thinking About Text Complexity</a:t>
            </a:r>
            <a:endParaRPr lang="en-US" dirty="0">
              <a:solidFill>
                <a:srgbClr val="F6882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your opinion, what makes a text complex?</a:t>
            </a:r>
          </a:p>
          <a:p>
            <a:endParaRPr lang="en-US" dirty="0"/>
          </a:p>
          <a:p>
            <a:r>
              <a:rPr lang="en-US" dirty="0" smtClean="0"/>
              <a:t>Take a few minutes to jot down your ideas.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117529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Four Facets of Text Complexity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Content Placeholder 2"/>
          <p:cNvSpPr txBox="1">
            <a:spLocks noGrp="1"/>
          </p:cNvSpPr>
          <p:nvPr>
            <p:ph sz="quarter" idx="1"/>
          </p:nvPr>
        </p:nvSpPr>
        <p:spPr>
          <a:xfrm>
            <a:off x="914400" y="1828800"/>
            <a:ext cx="7772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smtClean="0">
                <a:latin typeface="Calibri" panose="020F0502020204030204" pitchFamily="34" charset="0"/>
              </a:rPr>
              <a:t>The characteristics of the reader utilizing the text</a:t>
            </a:r>
            <a:endParaRPr lang="en-US" sz="2600" dirty="0">
              <a:latin typeface="Calibri" panose="020F050202020403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14400" y="2667000"/>
            <a:ext cx="7772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SzPct val="85000"/>
              <a:buFont typeface="Arial" panose="020B0604020202020204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SzPct val="8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Calibri" panose="020F0502020204030204" pitchFamily="34" charset="0"/>
              </a:rPr>
              <a:t>The task the reader is asked to complete using the text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14400" y="3505200"/>
            <a:ext cx="7772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SzPct val="85000"/>
              <a:buFont typeface="Arial" panose="020B0604020202020204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SzPct val="8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Calibri" panose="020F0502020204030204" pitchFamily="34" charset="0"/>
              </a:rPr>
              <a:t>The quantitative and qualitative features of the text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14400" y="4343400"/>
            <a:ext cx="7772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85000"/>
              <a:buFont typeface="Arial" panose="020B0604020202020204" pitchFamily="34" charset="0"/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SzPct val="85000"/>
              <a:buFont typeface="Arial" panose="020B0604020202020204" pitchFamily="34" charset="0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SzPct val="80000"/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>
                  <a:tint val="60000"/>
                </a:schemeClr>
              </a:buClr>
              <a:buFont typeface="Arial" panose="020B0604020202020204" pitchFamily="34" charset="0"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Calibri" panose="020F0502020204030204" pitchFamily="34" charset="0"/>
              </a:rPr>
              <a:t>The readability of the text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21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533400" y="762000"/>
            <a:ext cx="7772400" cy="45720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en-US" sz="3600" b="1" dirty="0" smtClean="0"/>
              <a:t>“Understanding who the reader is makes us capable to choose the right </a:t>
            </a:r>
            <a:r>
              <a:rPr lang="en-US" sz="3600" b="1" i="1" dirty="0" smtClean="0">
                <a:solidFill>
                  <a:srgbClr val="FF0000"/>
                </a:solidFill>
              </a:rPr>
              <a:t>text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/>
              <a:t>for the right </a:t>
            </a:r>
            <a:r>
              <a:rPr lang="en-US" sz="3600" b="1" i="1" dirty="0" smtClean="0">
                <a:solidFill>
                  <a:srgbClr val="FF0000"/>
                </a:solidFill>
              </a:rPr>
              <a:t>student</a:t>
            </a:r>
            <a:r>
              <a:rPr lang="en-US" sz="3600" b="1" dirty="0" smtClean="0"/>
              <a:t> and pair it with the right instructional </a:t>
            </a:r>
            <a:r>
              <a:rPr lang="en-US" sz="3600" b="1" i="1" dirty="0" smtClean="0">
                <a:solidFill>
                  <a:srgbClr val="FF0000"/>
                </a:solidFill>
              </a:rPr>
              <a:t>task</a:t>
            </a:r>
            <a:r>
              <a:rPr lang="en-US" sz="3600" b="1" dirty="0" smtClean="0"/>
              <a:t>.”</a:t>
            </a:r>
          </a:p>
          <a:p>
            <a:pPr marL="0" indent="0" algn="r">
              <a:buFont typeface="Wingdings 2"/>
              <a:buNone/>
            </a:pPr>
            <a:r>
              <a:rPr lang="en-US" sz="3600" b="1" dirty="0" smtClean="0"/>
              <a:t>—Fisher and Frey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76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Considering the </a:t>
            </a:r>
            <a:br>
              <a:rPr lang="en-US" dirty="0" smtClean="0"/>
            </a:br>
            <a:r>
              <a:rPr lang="en-US" dirty="0" smtClean="0"/>
              <a:t>Reader and the 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pic>
        <p:nvPicPr>
          <p:cNvPr id="8" name="Picture 7">
            <a:hlinkClick r:id="rId2"/>
          </p:cNvPr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00" y="1676400"/>
            <a:ext cx="6326201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ounded Rectangle 8">
            <a:hlinkClick r:id="rId2"/>
          </p:cNvPr>
          <p:cNvSpPr/>
          <p:nvPr/>
        </p:nvSpPr>
        <p:spPr>
          <a:xfrm>
            <a:off x="3771901" y="3765895"/>
            <a:ext cx="1600200" cy="1300163"/>
          </a:xfrm>
          <a:prstGeom prst="round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Isosceles Triangle 9">
            <a:hlinkClick r:id="rId2"/>
          </p:cNvPr>
          <p:cNvSpPr/>
          <p:nvPr/>
        </p:nvSpPr>
        <p:spPr>
          <a:xfrm rot="5400000">
            <a:off x="4135805" y="3960213"/>
            <a:ext cx="1187105" cy="911527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Knowledge of the </a:t>
            </a:r>
            <a:r>
              <a:rPr lang="en-US" sz="4000" dirty="0" smtClean="0"/>
              <a:t>Reader </a:t>
            </a:r>
            <a:r>
              <a:rPr lang="en-US" sz="4000" dirty="0"/>
              <a:t>R</a:t>
            </a:r>
            <a:r>
              <a:rPr lang="en-US" sz="4000" dirty="0" smtClean="0"/>
              <a:t>equires </a:t>
            </a:r>
            <a:r>
              <a:rPr lang="en-US" sz="4000" dirty="0"/>
              <a:t>U</a:t>
            </a:r>
            <a:r>
              <a:rPr lang="en-US" sz="4000" dirty="0" smtClean="0"/>
              <a:t>nderstanding </a:t>
            </a:r>
            <a:r>
              <a:rPr lang="en-US" sz="4000" dirty="0"/>
              <a:t>H</a:t>
            </a:r>
            <a:r>
              <a:rPr lang="en-US" sz="4000" dirty="0" smtClean="0"/>
              <a:t>is </a:t>
            </a:r>
            <a:r>
              <a:rPr lang="en-US" sz="4000" dirty="0"/>
              <a:t>or </a:t>
            </a:r>
            <a:r>
              <a:rPr lang="en-US" sz="4000" dirty="0" smtClean="0"/>
              <a:t>Her . . .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7772400" cy="914400"/>
          </a:xfrm>
        </p:spPr>
        <p:txBody>
          <a:bodyPr/>
          <a:lstStyle/>
          <a:p>
            <a:r>
              <a:rPr lang="en-US" dirty="0" smtClean="0"/>
              <a:t>Cognitive abilities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914400" y="2514600"/>
            <a:ext cx="7772400" cy="9144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914400" y="3429000"/>
            <a:ext cx="7772400" cy="9144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Background knowledge</a:t>
            </a:r>
            <a:endParaRPr lang="en-US" dirty="0"/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914400" y="4343400"/>
            <a:ext cx="7772400" cy="914400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lnSpc>
                <a:spcPct val="150000"/>
              </a:lnSpc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4864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82296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09728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371600" indent="-228600" algn="l" rtl="0" eaLnBrk="1" latinLnBrk="0" hangingPunct="1">
              <a:lnSpc>
                <a:spcPct val="150000"/>
              </a:lnSpc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Experiences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7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Tasks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7772400" cy="4572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Tasks encompass </a:t>
            </a:r>
            <a:r>
              <a:rPr lang="en-US" dirty="0" smtClean="0"/>
              <a:t>both</a:t>
            </a:r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a student does cognitively and metacognitively (purpose for reading</a:t>
            </a:r>
            <a:r>
              <a:rPr lang="en-US" dirty="0" smtClean="0"/>
              <a:t>) </a:t>
            </a:r>
            <a:r>
              <a:rPr lang="en-US" dirty="0"/>
              <a:t>and </a:t>
            </a:r>
          </a:p>
          <a:p>
            <a:r>
              <a:rPr lang="en-US" dirty="0"/>
              <a:t>within what instructional arrangement he or she will learn this knowledge (independently, with peers, </a:t>
            </a:r>
            <a:r>
              <a:rPr lang="en-US" dirty="0" smtClean="0"/>
              <a:t>or with </a:t>
            </a:r>
            <a:r>
              <a:rPr lang="en-US" dirty="0"/>
              <a:t>the teacher).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6248400" cy="457200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r>
              <a:rPr lang="en-US" dirty="0" smtClean="0">
                <a:solidFill>
                  <a:srgbClr val="1F497D"/>
                </a:solidFill>
              </a:rPr>
              <a:t>Copyright © 2016 by Corwin. All rights reserved. Reprinted from </a:t>
            </a:r>
            <a:r>
              <a:rPr lang="en-US" i="1" dirty="0" smtClean="0">
                <a:solidFill>
                  <a:srgbClr val="1F497D"/>
                </a:solidFill>
              </a:rPr>
              <a:t>Professional Development Resource Center: Fisher and Frey on Close and Critical Reading</a:t>
            </a:r>
            <a:r>
              <a:rPr lang="en-US" dirty="0" smtClean="0">
                <a:solidFill>
                  <a:srgbClr val="1F497D"/>
                </a:solidFill>
              </a:rPr>
              <a:t> by Douglas Fisher and Nancy Frey. Thousand Oaks, CA: Corwin, www.corwin.com. Reproduction authorized only for the local school site or nonprofit organization that has purchased this product.</a:t>
            </a:r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295400" y="533400"/>
            <a:ext cx="6858000" cy="44958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b="1" dirty="0">
                <a:latin typeface="Calibri" panose="020F0502020204030204" pitchFamily="34" charset="0"/>
              </a:rPr>
              <a:t>“In an attempt to reduce defeat, we have eliminated productive </a:t>
            </a:r>
            <a:r>
              <a:rPr lang="en-US" sz="3600" b="1" dirty="0" smtClean="0">
                <a:latin typeface="Calibri" panose="020F0502020204030204" pitchFamily="34" charset="0"/>
              </a:rPr>
              <a:t>struggle . . . struggle </a:t>
            </a:r>
            <a:r>
              <a:rPr lang="en-US" sz="3600" b="1" dirty="0">
                <a:latin typeface="Calibri" panose="020F0502020204030204" pitchFamily="34" charset="0"/>
              </a:rPr>
              <a:t>can be productive, when dished out carefully and monitored closely.”</a:t>
            </a:r>
          </a:p>
          <a:p>
            <a:pPr marL="0" indent="0" algn="r">
              <a:buNone/>
            </a:pPr>
            <a:r>
              <a:rPr lang="en-US" sz="3600" b="1" dirty="0">
                <a:latin typeface="Calibri" panose="020F0502020204030204" pitchFamily="34" charset="0"/>
              </a:rPr>
              <a:t>—</a:t>
            </a:r>
            <a:r>
              <a:rPr lang="en-US" sz="3600" b="1" dirty="0" smtClean="0">
                <a:latin typeface="Calibri" panose="020F0502020204030204" pitchFamily="34" charset="0"/>
              </a:rPr>
              <a:t>Fisher </a:t>
            </a:r>
            <a:r>
              <a:rPr lang="en-US" sz="3600" b="1" dirty="0">
                <a:latin typeface="Calibri" panose="020F0502020204030204" pitchFamily="34" charset="0"/>
              </a:rPr>
              <a:t>and Frey</a:t>
            </a:r>
          </a:p>
          <a:p>
            <a:endParaRPr 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61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DRC Master 6-12_1-20-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K-5 Master Template</Template>
  <TotalTime>421</TotalTime>
  <Words>1689</Words>
  <Application>Microsoft Office PowerPoint</Application>
  <PresentationFormat>On-screen Show (4:3)</PresentationFormat>
  <Paragraphs>140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Arabic Typesetting</vt:lpstr>
      <vt:lpstr>Arial</vt:lpstr>
      <vt:lpstr>Calibri</vt:lpstr>
      <vt:lpstr>Franklin Gothic Book</vt:lpstr>
      <vt:lpstr>Georgia</vt:lpstr>
      <vt:lpstr>Perpetua</vt:lpstr>
      <vt:lpstr>Symbol</vt:lpstr>
      <vt:lpstr>Wingdings 2</vt:lpstr>
      <vt:lpstr>PDRC Master 6-12_1-20-15</vt:lpstr>
      <vt:lpstr>Determining Text Complexity</vt:lpstr>
      <vt:lpstr>Objectives for Today</vt:lpstr>
      <vt:lpstr>Thinking About Text Complexity</vt:lpstr>
      <vt:lpstr>The Four Facets of Text Complexity</vt:lpstr>
      <vt:lpstr>PowerPoint Presentation</vt:lpstr>
      <vt:lpstr>Considering the  Reader and the Text</vt:lpstr>
      <vt:lpstr>Knowledge of the Reader Requires Understanding His or Her . . .</vt:lpstr>
      <vt:lpstr>Considerations for Tasks</vt:lpstr>
      <vt:lpstr>PowerPoint Presentation</vt:lpstr>
      <vt:lpstr>Quantitative and Qualitative Factors of Complexity</vt:lpstr>
      <vt:lpstr>Quantitative Factors</vt:lpstr>
      <vt:lpstr>PowerPoint Presentation</vt:lpstr>
      <vt:lpstr>Qualitative Factors</vt:lpstr>
      <vt:lpstr>Four Qualitative Factors of Texts</vt:lpstr>
      <vt:lpstr>Three Categories of Texts  Used for Instruction</vt:lpstr>
      <vt:lpstr>Two Types of Texts</vt:lpstr>
      <vt:lpstr>Comparing Literary and Informational Texts</vt:lpstr>
      <vt:lpstr>Bring-It-Back Task</vt:lpstr>
      <vt:lpstr>PowerPoint Presentation</vt:lpstr>
    </vt:vector>
  </TitlesOfParts>
  <Company>Sage Publications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Focused Instruction</dc:title>
  <dc:creator>Nancy Allison</dc:creator>
  <cp:lastModifiedBy>Judy Bower</cp:lastModifiedBy>
  <cp:revision>30</cp:revision>
  <dcterms:created xsi:type="dcterms:W3CDTF">2016-01-15T12:33:20Z</dcterms:created>
  <dcterms:modified xsi:type="dcterms:W3CDTF">2016-10-11T23:07:07Z</dcterms:modified>
</cp:coreProperties>
</file>